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68" r:id="rId2"/>
    <p:sldId id="370" r:id="rId3"/>
    <p:sldId id="369" r:id="rId4"/>
    <p:sldId id="391" r:id="rId5"/>
    <p:sldId id="371" r:id="rId6"/>
    <p:sldId id="372" r:id="rId7"/>
    <p:sldId id="393" r:id="rId8"/>
    <p:sldId id="373" r:id="rId9"/>
    <p:sldId id="375" r:id="rId10"/>
    <p:sldId id="376" r:id="rId11"/>
    <p:sldId id="377" r:id="rId12"/>
    <p:sldId id="379" r:id="rId13"/>
    <p:sldId id="384" r:id="rId14"/>
    <p:sldId id="380" r:id="rId15"/>
    <p:sldId id="381" r:id="rId16"/>
    <p:sldId id="383" r:id="rId17"/>
    <p:sldId id="386" r:id="rId18"/>
    <p:sldId id="387" r:id="rId19"/>
    <p:sldId id="388" r:id="rId20"/>
    <p:sldId id="392" r:id="rId21"/>
    <p:sldId id="394" r:id="rId22"/>
    <p:sldId id="396" r:id="rId23"/>
    <p:sldId id="385" r:id="rId24"/>
    <p:sldId id="362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15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91" autoAdjust="0"/>
    <p:restoredTop sz="94674"/>
  </p:normalViewPr>
  <p:slideViewPr>
    <p:cSldViewPr snapToGrid="0">
      <p:cViewPr varScale="1">
        <p:scale>
          <a:sx n="55" d="100"/>
          <a:sy n="55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世界顶尖的</a:t>
            </a:r>
            <a:r>
              <a:rPr dirty="0"/>
              <a:t>…. </a:t>
            </a:r>
            <a:r>
              <a:rPr dirty="0" err="1"/>
              <a:t>已获得亿级美元融资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354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068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800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61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27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256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581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643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74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11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62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92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83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3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800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12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世界顶尖的…. 已获得亿级美元融资</a:t>
            </a:r>
          </a:p>
        </p:txBody>
      </p:sp>
    </p:spTree>
    <p:extLst>
      <p:ext uri="{BB962C8B-B14F-4D97-AF65-F5344CB8AC3E}">
        <p14:creationId xmlns:p14="http://schemas.microsoft.com/office/powerpoint/2010/main" val="110208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98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3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02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26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70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19200" y="3200400"/>
            <a:ext cx="10769600" cy="9051930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defRPr sz="7500"/>
            </a:lvl1pPr>
            <a:lvl2pPr marL="2108147" indent="-888978">
              <a:spcBef>
                <a:spcPts val="1600"/>
              </a:spcBef>
              <a:defRPr sz="7500"/>
            </a:lvl2pPr>
            <a:lvl3pPr marL="3291754" indent="-853416">
              <a:spcBef>
                <a:spcPts val="1600"/>
              </a:spcBef>
              <a:defRPr sz="7500"/>
            </a:lvl3pPr>
            <a:lvl4pPr marL="4605751" indent="-948242">
              <a:spcBef>
                <a:spcPts val="1600"/>
              </a:spcBef>
              <a:defRPr sz="7500"/>
            </a:lvl4pPr>
            <a:lvl5pPr marL="5824920" indent="-948242">
              <a:spcBef>
                <a:spcPts val="1600"/>
              </a:spcBef>
              <a:defRPr sz="7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1926164" y="8813803"/>
            <a:ext cx="20726408" cy="2724159"/>
          </a:xfrm>
          <a:prstGeom prst="rect">
            <a:avLst/>
          </a:prstGeom>
        </p:spPr>
        <p:txBody>
          <a:bodyPr anchor="t"/>
          <a:lstStyle>
            <a:lvl1pPr algn="l">
              <a:defRPr sz="10700" b="1" cap="al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926164" y="5813425"/>
            <a:ext cx="20726408" cy="30003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19200" y="3200400"/>
            <a:ext cx="10769600" cy="90519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08147" indent="-888978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91754" indent="-853416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05751" indent="-948242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24920" indent="-948242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19200" y="3070225"/>
            <a:ext cx="10773835" cy="127952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3"/>
          </p:nvPr>
        </p:nvSpPr>
        <p:spPr>
          <a:xfrm>
            <a:off x="12386735" y="3070225"/>
            <a:ext cx="10778077" cy="127952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>
            <a:spLocks noGrp="1"/>
          </p:cNvSpPr>
          <p:nvPr>
            <p:ph type="title"/>
          </p:nvPr>
        </p:nvSpPr>
        <p:spPr>
          <a:xfrm>
            <a:off x="1219203" y="546095"/>
            <a:ext cx="8022171" cy="2324107"/>
          </a:xfrm>
          <a:prstGeom prst="rect">
            <a:avLst/>
          </a:prstGeom>
        </p:spPr>
        <p:txBody>
          <a:bodyPr anchor="b"/>
          <a:lstStyle>
            <a:lvl1pPr algn="l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45" name="正文级别 1…"/>
          <p:cNvSpPr txBox="1">
            <a:spLocks noGrp="1"/>
          </p:cNvSpPr>
          <p:nvPr>
            <p:ph type="body" idx="1"/>
          </p:nvPr>
        </p:nvSpPr>
        <p:spPr>
          <a:xfrm>
            <a:off x="9533466" y="546101"/>
            <a:ext cx="13631334" cy="117062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3"/>
          </p:nvPr>
        </p:nvSpPr>
        <p:spPr>
          <a:xfrm>
            <a:off x="1219201" y="2870202"/>
            <a:ext cx="8022174" cy="938213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文本"/>
          <p:cNvSpPr txBox="1">
            <a:spLocks noGrp="1"/>
          </p:cNvSpPr>
          <p:nvPr>
            <p:ph type="title"/>
          </p:nvPr>
        </p:nvSpPr>
        <p:spPr>
          <a:xfrm>
            <a:off x="4779436" y="9601200"/>
            <a:ext cx="14630405" cy="1133479"/>
          </a:xfrm>
          <a:prstGeom prst="rect">
            <a:avLst/>
          </a:prstGeom>
        </p:spPr>
        <p:txBody>
          <a:bodyPr anchor="b"/>
          <a:lstStyle>
            <a:lvl1pPr algn="l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55" name="Shape 155"/>
          <p:cNvSpPr>
            <a:spLocks noGrp="1"/>
          </p:cNvSpPr>
          <p:nvPr>
            <p:ph type="pic" sz="half" idx="13"/>
          </p:nvPr>
        </p:nvSpPr>
        <p:spPr>
          <a:xfrm>
            <a:off x="4779436" y="1225550"/>
            <a:ext cx="14630405" cy="82296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79436" y="10734675"/>
            <a:ext cx="14630405" cy="1609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65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标题文本"/>
          <p:cNvSpPr txBox="1">
            <a:spLocks noGrp="1"/>
          </p:cNvSpPr>
          <p:nvPr>
            <p:ph type="title"/>
          </p:nvPr>
        </p:nvSpPr>
        <p:spPr>
          <a:xfrm>
            <a:off x="17678400" y="549275"/>
            <a:ext cx="5486400" cy="11703057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74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549275"/>
            <a:ext cx="16052800" cy="11703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文本"/>
          <p:cNvSpPr txBox="1">
            <a:spLocks noGrp="1"/>
          </p:cNvSpPr>
          <p:nvPr>
            <p:ph type="title"/>
          </p:nvPr>
        </p:nvSpPr>
        <p:spPr>
          <a:xfrm>
            <a:off x="1926164" y="8813803"/>
            <a:ext cx="20726408" cy="2724159"/>
          </a:xfrm>
          <a:prstGeom prst="rect">
            <a:avLst/>
          </a:prstGeom>
        </p:spPr>
        <p:txBody>
          <a:bodyPr anchor="t"/>
          <a:lstStyle>
            <a:lvl1pPr algn="l">
              <a:defRPr sz="10700" b="1" cap="al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8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926164" y="5813425"/>
            <a:ext cx="20726408" cy="30003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19200" y="3070225"/>
            <a:ext cx="10773835" cy="12795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300"/>
              </a:spcBef>
              <a:buSzTx/>
              <a:buFontTx/>
              <a:buNone/>
              <a:defRPr sz="6400"/>
            </a:lvl1pPr>
            <a:lvl2pPr marL="0" indent="0">
              <a:spcBef>
                <a:spcPts val="1300"/>
              </a:spcBef>
              <a:buSzTx/>
              <a:buFontTx/>
              <a:buNone/>
              <a:defRPr sz="6400"/>
            </a:lvl2pPr>
            <a:lvl3pPr marL="0" indent="0">
              <a:spcBef>
                <a:spcPts val="1300"/>
              </a:spcBef>
              <a:buSzTx/>
              <a:buFontTx/>
              <a:buNone/>
              <a:defRPr sz="6400"/>
            </a:lvl3pPr>
            <a:lvl4pPr marL="0" indent="0">
              <a:spcBef>
                <a:spcPts val="1300"/>
              </a:spcBef>
              <a:buSzTx/>
              <a:buFontTx/>
              <a:buNone/>
              <a:defRPr sz="6400"/>
            </a:lvl4pPr>
            <a:lvl5pPr marL="0" indent="0">
              <a:spcBef>
                <a:spcPts val="1300"/>
              </a:spcBef>
              <a:buSzTx/>
              <a:buFontTx/>
              <a:buNone/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3"/>
          </p:nvPr>
        </p:nvSpPr>
        <p:spPr>
          <a:xfrm>
            <a:off x="12386735" y="3070225"/>
            <a:ext cx="10778077" cy="127952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9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19200" y="3200400"/>
            <a:ext cx="10769600" cy="90519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08147" indent="-888978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91754" indent="-853416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05751" indent="-948242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24920" indent="-948242">
              <a:lnSpc>
                <a:spcPct val="100000"/>
              </a:lnSpc>
              <a:spcBef>
                <a:spcPts val="1600"/>
              </a:spcBef>
              <a:defRPr sz="7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0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19200" y="3070225"/>
            <a:ext cx="10773835" cy="127952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3"/>
          </p:nvPr>
        </p:nvSpPr>
        <p:spPr>
          <a:xfrm>
            <a:off x="12386735" y="3070225"/>
            <a:ext cx="10778077" cy="127952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标题文本"/>
          <p:cNvSpPr txBox="1">
            <a:spLocks noGrp="1"/>
          </p:cNvSpPr>
          <p:nvPr>
            <p:ph type="title"/>
          </p:nvPr>
        </p:nvSpPr>
        <p:spPr>
          <a:xfrm>
            <a:off x="1219203" y="546095"/>
            <a:ext cx="8022171" cy="2324107"/>
          </a:xfrm>
          <a:prstGeom prst="rect">
            <a:avLst/>
          </a:prstGeom>
        </p:spPr>
        <p:txBody>
          <a:bodyPr anchor="b"/>
          <a:lstStyle>
            <a:lvl1pPr algn="l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26" name="正文级别 1…"/>
          <p:cNvSpPr txBox="1">
            <a:spLocks noGrp="1"/>
          </p:cNvSpPr>
          <p:nvPr>
            <p:ph type="body" idx="1"/>
          </p:nvPr>
        </p:nvSpPr>
        <p:spPr>
          <a:xfrm>
            <a:off x="9533466" y="546101"/>
            <a:ext cx="13631334" cy="117062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3"/>
          </p:nvPr>
        </p:nvSpPr>
        <p:spPr>
          <a:xfrm>
            <a:off x="1219201" y="2870202"/>
            <a:ext cx="8022174" cy="938213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标题文本"/>
          <p:cNvSpPr txBox="1">
            <a:spLocks noGrp="1"/>
          </p:cNvSpPr>
          <p:nvPr>
            <p:ph type="title"/>
          </p:nvPr>
        </p:nvSpPr>
        <p:spPr>
          <a:xfrm>
            <a:off x="4779436" y="9601200"/>
            <a:ext cx="14630405" cy="1133479"/>
          </a:xfrm>
          <a:prstGeom prst="rect">
            <a:avLst/>
          </a:prstGeom>
        </p:spPr>
        <p:txBody>
          <a:bodyPr anchor="b"/>
          <a:lstStyle>
            <a:lvl1pPr algn="l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36" name="Shape 236"/>
          <p:cNvSpPr>
            <a:spLocks noGrp="1"/>
          </p:cNvSpPr>
          <p:nvPr>
            <p:ph type="pic" sz="half" idx="13"/>
          </p:nvPr>
        </p:nvSpPr>
        <p:spPr>
          <a:xfrm>
            <a:off x="4779436" y="1225550"/>
            <a:ext cx="14630405" cy="82296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79436" y="10734675"/>
            <a:ext cx="14630405" cy="16097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46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标题文本"/>
          <p:cNvSpPr txBox="1">
            <a:spLocks noGrp="1"/>
          </p:cNvSpPr>
          <p:nvPr>
            <p:ph type="title"/>
          </p:nvPr>
        </p:nvSpPr>
        <p:spPr>
          <a:xfrm>
            <a:off x="17678400" y="549275"/>
            <a:ext cx="5486400" cy="11703057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55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549275"/>
            <a:ext cx="16052800" cy="11703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04" indent="-870832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118" indent="-812780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2843" indent="-975336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014" indent="-975335">
              <a:lnSpc>
                <a:spcPct val="100000"/>
              </a:lnSpc>
              <a:spcBef>
                <a:spcPts val="1800"/>
              </a:spcBef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" y="12416887"/>
            <a:ext cx="1737019" cy="129912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91421" tIns="91421" rIns="91421" bIns="91421"/>
          <a:lstStyle>
            <a:lvl1pPr algn="l">
              <a:lnSpc>
                <a:spcPct val="90000"/>
              </a:lnSpc>
              <a:defRPr sz="88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265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21" tIns="91421" rIns="91421" bIns="91421"/>
          <a:lstStyle>
            <a:lvl1pPr marL="914400" indent="-812800">
              <a:lnSpc>
                <a:spcPct val="90000"/>
              </a:lnSpc>
              <a:spcBef>
                <a:spcPts val="2000"/>
              </a:spcBef>
              <a:buClr>
                <a:srgbClr val="53585F"/>
              </a:buClr>
              <a:buSzPts val="5600"/>
              <a:defRPr sz="5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955800" indent="-889000">
              <a:lnSpc>
                <a:spcPct val="90000"/>
              </a:lnSpc>
              <a:spcBef>
                <a:spcPts val="2000"/>
              </a:spcBef>
              <a:buClr>
                <a:srgbClr val="53585F"/>
              </a:buClr>
              <a:buSzPts val="5600"/>
              <a:buChar char="•"/>
              <a:defRPr sz="5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027677" indent="-995677">
              <a:lnSpc>
                <a:spcPct val="90000"/>
              </a:lnSpc>
              <a:spcBef>
                <a:spcPts val="2000"/>
              </a:spcBef>
              <a:buClr>
                <a:srgbClr val="53585F"/>
              </a:buClr>
              <a:buSzPts val="5600"/>
              <a:defRPr sz="5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038600" indent="-1066800">
              <a:lnSpc>
                <a:spcPct val="90000"/>
              </a:lnSpc>
              <a:spcBef>
                <a:spcPts val="2000"/>
              </a:spcBef>
              <a:buClr>
                <a:srgbClr val="53585F"/>
              </a:buClr>
              <a:buSzPts val="5600"/>
              <a:buChar char="•"/>
              <a:defRPr sz="5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953000" indent="-1066800">
              <a:lnSpc>
                <a:spcPct val="90000"/>
              </a:lnSpc>
              <a:spcBef>
                <a:spcPts val="2000"/>
              </a:spcBef>
              <a:buClr>
                <a:srgbClr val="53585F"/>
              </a:buClr>
              <a:buSzPts val="5600"/>
              <a:buChar char="•"/>
              <a:defRPr sz="5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64475" y="12859311"/>
            <a:ext cx="443129" cy="437028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" y="12416887"/>
            <a:ext cx="1737019" cy="129912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5" y="1785939"/>
            <a:ext cx="15609094" cy="10144126"/>
          </a:xfrm>
          <a:prstGeom prst="rect">
            <a:avLst/>
          </a:prstGeom>
        </p:spPr>
        <p:txBody>
          <a:bodyPr lIns="45713" tIns="45713" rIns="45713" bIns="45713" anchor="ctr"/>
          <a:lstStyle>
            <a:lvl1pPr marL="617362" indent="-379236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61859" indent="-391936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06359" indent="-379234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950859" indent="-379234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395359" indent="-379234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15053" y="13010556"/>
            <a:ext cx="536042" cy="554936"/>
          </a:xfrm>
          <a:prstGeom prst="rect">
            <a:avLst/>
          </a:prstGeom>
        </p:spPr>
        <p:txBody>
          <a:bodyPr lIns="35712" tIns="35712" rIns="35712" bIns="35712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6959948" y="12443463"/>
            <a:ext cx="515256" cy="538473"/>
          </a:xfrm>
          <a:prstGeom prst="rect">
            <a:avLst/>
          </a:prstGeom>
        </p:spPr>
        <p:txBody>
          <a:bodyPr lIns="91436" tIns="91436" rIns="91436" bIns="91436"/>
          <a:lstStyle>
            <a:lvl1pPr defTabSz="18288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24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6959948" y="12443463"/>
            <a:ext cx="515256" cy="538473"/>
          </a:xfrm>
          <a:prstGeom prst="rect">
            <a:avLst/>
          </a:prstGeom>
        </p:spPr>
        <p:txBody>
          <a:bodyPr lIns="91436" tIns="91436" rIns="91436" bIns="91436"/>
          <a:lstStyle>
            <a:lvl1pPr defTabSz="18288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图片 12" descr="图片 12"/>
          <p:cNvPicPr>
            <a:picLocks noChangeAspect="1"/>
          </p:cNvPicPr>
          <p:nvPr/>
        </p:nvPicPr>
        <p:blipFill>
          <a:blip r:embed="rId2"/>
          <a:srcRect t="859" r="244"/>
          <a:stretch>
            <a:fillRect/>
          </a:stretch>
        </p:blipFill>
        <p:spPr>
          <a:xfrm>
            <a:off x="374650" y="0"/>
            <a:ext cx="23999823" cy="1375092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直接连接符 20"/>
          <p:cNvSpPr/>
          <p:nvPr/>
        </p:nvSpPr>
        <p:spPr>
          <a:xfrm flipV="1">
            <a:off x="1211260" y="2239963"/>
            <a:ext cx="22055145" cy="19056"/>
          </a:xfrm>
          <a:prstGeom prst="line">
            <a:avLst/>
          </a:prstGeom>
          <a:ln w="28575">
            <a:solidFill>
              <a:srgbClr val="A5A5A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10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87" y="858837"/>
            <a:ext cx="1622431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矩形 9"/>
          <p:cNvSpPr/>
          <p:nvPr/>
        </p:nvSpPr>
        <p:spPr>
          <a:xfrm>
            <a:off x="-25400" y="0"/>
            <a:ext cx="384175" cy="1374933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3600" b="1">
                <a:solidFill>
                  <a:srgbClr val="FFC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312" name="Rectangle 10"/>
          <p:cNvSpPr txBox="1"/>
          <p:nvPr/>
        </p:nvSpPr>
        <p:spPr>
          <a:xfrm rot="16200000">
            <a:off x="-1898814" y="2111856"/>
            <a:ext cx="387001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1828800">
              <a:lnSpc>
                <a:spcPct val="150000"/>
              </a:lnSpc>
              <a:spcBef>
                <a:spcPts val="900"/>
              </a:spcBef>
              <a:defRPr sz="1600" b="1" spc="280">
                <a:solidFill>
                  <a:srgbClr val="C9C9C9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Copyright ©2016 Momenta.ai</a:t>
            </a:r>
            <a:r>
              <a:rPr sz="1400" spc="0">
                <a:solidFill>
                  <a:srgbClr val="707276"/>
                </a:solidFill>
              </a:rPr>
              <a:t> </a:t>
            </a:r>
          </a:p>
        </p:txBody>
      </p:sp>
      <p:pic>
        <p:nvPicPr>
          <p:cNvPr id="313" name="图片 12" descr="图片 12"/>
          <p:cNvPicPr>
            <a:picLocks noChangeAspect="1"/>
          </p:cNvPicPr>
          <p:nvPr/>
        </p:nvPicPr>
        <p:blipFill>
          <a:blip r:embed="rId2"/>
          <a:srcRect t="859" r="244"/>
          <a:stretch>
            <a:fillRect/>
          </a:stretch>
        </p:blipFill>
        <p:spPr>
          <a:xfrm>
            <a:off x="374650" y="0"/>
            <a:ext cx="23999823" cy="1375092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直接连接符 20"/>
          <p:cNvSpPr/>
          <p:nvPr/>
        </p:nvSpPr>
        <p:spPr>
          <a:xfrm flipV="1">
            <a:off x="1211260" y="2239963"/>
            <a:ext cx="22055145" cy="19056"/>
          </a:xfrm>
          <a:prstGeom prst="line">
            <a:avLst/>
          </a:prstGeom>
          <a:ln w="28575">
            <a:solidFill>
              <a:srgbClr val="A5A5A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1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87" y="858837"/>
            <a:ext cx="1622431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矩形 9"/>
          <p:cNvSpPr/>
          <p:nvPr/>
        </p:nvSpPr>
        <p:spPr>
          <a:xfrm>
            <a:off x="-25400" y="0"/>
            <a:ext cx="384175" cy="1374933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3600" b="1">
                <a:solidFill>
                  <a:srgbClr val="FFC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317" name="Rectangle 10"/>
          <p:cNvSpPr txBox="1"/>
          <p:nvPr/>
        </p:nvSpPr>
        <p:spPr>
          <a:xfrm rot="16200000">
            <a:off x="-1898814" y="2111856"/>
            <a:ext cx="387001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1828800">
              <a:lnSpc>
                <a:spcPct val="150000"/>
              </a:lnSpc>
              <a:spcBef>
                <a:spcPts val="900"/>
              </a:spcBef>
              <a:defRPr sz="1600" b="1" spc="280">
                <a:solidFill>
                  <a:srgbClr val="C9C9C9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Copyright ©2016 Momenta.ai</a:t>
            </a:r>
            <a:r>
              <a:rPr sz="1400" spc="0">
                <a:solidFill>
                  <a:srgbClr val="707276"/>
                </a:solidFill>
              </a:rPr>
              <a:t> </a:t>
            </a:r>
          </a:p>
        </p:txBody>
      </p:sp>
      <p:sp>
        <p:nvSpPr>
          <p:cNvPr id="318" name="直接连接符 20"/>
          <p:cNvSpPr/>
          <p:nvPr/>
        </p:nvSpPr>
        <p:spPr>
          <a:xfrm flipV="1">
            <a:off x="1211260" y="2239963"/>
            <a:ext cx="22055145" cy="19056"/>
          </a:xfrm>
          <a:prstGeom prst="line">
            <a:avLst/>
          </a:prstGeom>
          <a:ln w="28575">
            <a:solidFill>
              <a:srgbClr val="A5A5A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19" name="图片 16" descr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87" y="858837"/>
            <a:ext cx="1622431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11586" y="2560359"/>
            <a:ext cx="16320649" cy="630244"/>
          </a:xfrm>
          <a:prstGeom prst="rect">
            <a:avLst/>
          </a:prstGeom>
        </p:spPr>
        <p:txBody>
          <a:bodyPr lIns="0" tIns="0" rIns="0" bIns="0"/>
          <a:lstStyle>
            <a:lvl1pPr marL="0" indent="0" defTabSz="1827213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800">
                <a:solidFill>
                  <a:srgbClr val="26293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0" indent="0" defTabSz="1827213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800">
                <a:solidFill>
                  <a:srgbClr val="262930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0" indent="0" defTabSz="1827213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800">
                <a:solidFill>
                  <a:srgbClr val="262930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0" indent="0" defTabSz="1827213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800">
                <a:solidFill>
                  <a:srgbClr val="262930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0" indent="0" defTabSz="1827213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800">
                <a:solidFill>
                  <a:srgbClr val="262930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1" name="Text Placeholder 2"/>
          <p:cNvSpPr>
            <a:spLocks noGrp="1"/>
          </p:cNvSpPr>
          <p:nvPr>
            <p:ph type="body" idx="13"/>
          </p:nvPr>
        </p:nvSpPr>
        <p:spPr>
          <a:xfrm>
            <a:off x="1178558" y="3836675"/>
            <a:ext cx="22087846" cy="8155942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标题文本"/>
          <p:cNvSpPr txBox="1">
            <a:spLocks noGrp="1"/>
          </p:cNvSpPr>
          <p:nvPr>
            <p:ph type="title"/>
          </p:nvPr>
        </p:nvSpPr>
        <p:spPr>
          <a:xfrm>
            <a:off x="1188769" y="962477"/>
            <a:ext cx="16330931" cy="1143001"/>
          </a:xfrm>
          <a:prstGeom prst="rect">
            <a:avLst/>
          </a:prstGeom>
        </p:spPr>
        <p:txBody>
          <a:bodyPr lIns="0" tIns="0" rIns="0" bIns="0" anchor="b"/>
          <a:lstStyle>
            <a:lvl1pPr algn="l" defTabSz="1827213">
              <a:lnSpc>
                <a:spcPct val="90000"/>
              </a:lnSpc>
              <a:defRPr sz="56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标题文本</a:t>
            </a:r>
          </a:p>
        </p:txBody>
      </p:sp>
      <p:sp>
        <p:nvSpPr>
          <p:cNvPr id="3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6595" y="13199269"/>
            <a:ext cx="266973" cy="279401"/>
          </a:xfrm>
          <a:prstGeom prst="rect">
            <a:avLst/>
          </a:prstGeom>
        </p:spPr>
        <p:txBody>
          <a:bodyPr lIns="0" tIns="0" rIns="0" bIns="0"/>
          <a:lstStyle>
            <a:lvl1pPr algn="ctr" defTabSz="914400">
              <a:defRPr sz="1800" b="1">
                <a:solidFill>
                  <a:srgbClr val="083176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图片 12" descr="图片 12"/>
          <p:cNvPicPr>
            <a:picLocks noChangeAspect="1"/>
          </p:cNvPicPr>
          <p:nvPr/>
        </p:nvPicPr>
        <p:blipFill>
          <a:blip r:embed="rId2"/>
          <a:srcRect t="859" r="244"/>
          <a:stretch>
            <a:fillRect/>
          </a:stretch>
        </p:blipFill>
        <p:spPr>
          <a:xfrm>
            <a:off x="374650" y="0"/>
            <a:ext cx="23999823" cy="13750925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直接连接符 20"/>
          <p:cNvSpPr/>
          <p:nvPr/>
        </p:nvSpPr>
        <p:spPr>
          <a:xfrm flipV="1">
            <a:off x="1211260" y="2239963"/>
            <a:ext cx="22055145" cy="19056"/>
          </a:xfrm>
          <a:prstGeom prst="line">
            <a:avLst/>
          </a:prstGeom>
          <a:ln w="28575">
            <a:solidFill>
              <a:srgbClr val="A5A5A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32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87" y="858837"/>
            <a:ext cx="1622431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矩形 9"/>
          <p:cNvSpPr/>
          <p:nvPr/>
        </p:nvSpPr>
        <p:spPr>
          <a:xfrm>
            <a:off x="-25400" y="0"/>
            <a:ext cx="384175" cy="1374933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3600" b="1">
                <a:solidFill>
                  <a:srgbClr val="FFC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334" name="Rectangle 10"/>
          <p:cNvSpPr txBox="1"/>
          <p:nvPr/>
        </p:nvSpPr>
        <p:spPr>
          <a:xfrm rot="16200000">
            <a:off x="-1898814" y="2111856"/>
            <a:ext cx="387001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1828800">
              <a:lnSpc>
                <a:spcPct val="150000"/>
              </a:lnSpc>
              <a:spcBef>
                <a:spcPts val="900"/>
              </a:spcBef>
              <a:defRPr sz="1600" b="1" spc="280">
                <a:solidFill>
                  <a:srgbClr val="C9C9C9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Copyright ©2016 Momenta.ai</a:t>
            </a:r>
            <a:r>
              <a:rPr sz="1400" spc="0">
                <a:solidFill>
                  <a:srgbClr val="707276"/>
                </a:solidFill>
              </a:rPr>
              <a:t> </a:t>
            </a:r>
          </a:p>
        </p:txBody>
      </p:sp>
      <p:pic>
        <p:nvPicPr>
          <p:cNvPr id="335" name="图片 12" descr="图片 12"/>
          <p:cNvPicPr>
            <a:picLocks noChangeAspect="1"/>
          </p:cNvPicPr>
          <p:nvPr/>
        </p:nvPicPr>
        <p:blipFill>
          <a:blip r:embed="rId2"/>
          <a:srcRect t="859" r="244"/>
          <a:stretch>
            <a:fillRect/>
          </a:stretch>
        </p:blipFill>
        <p:spPr>
          <a:xfrm>
            <a:off x="374650" y="0"/>
            <a:ext cx="23999823" cy="1375092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直接连接符 20"/>
          <p:cNvSpPr/>
          <p:nvPr/>
        </p:nvSpPr>
        <p:spPr>
          <a:xfrm flipV="1">
            <a:off x="1211260" y="2239963"/>
            <a:ext cx="22055145" cy="19056"/>
          </a:xfrm>
          <a:prstGeom prst="line">
            <a:avLst/>
          </a:prstGeom>
          <a:ln w="28575">
            <a:solidFill>
              <a:srgbClr val="A5A5A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37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87" y="858837"/>
            <a:ext cx="1622431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矩形 7"/>
          <p:cNvSpPr/>
          <p:nvPr/>
        </p:nvSpPr>
        <p:spPr>
          <a:xfrm>
            <a:off x="-25400" y="0"/>
            <a:ext cx="384175" cy="1374933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3600" b="1">
                <a:solidFill>
                  <a:srgbClr val="FFC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/>
          </a:p>
        </p:txBody>
      </p:sp>
      <p:sp>
        <p:nvSpPr>
          <p:cNvPr id="339" name="Rectangle 10"/>
          <p:cNvSpPr txBox="1"/>
          <p:nvPr/>
        </p:nvSpPr>
        <p:spPr>
          <a:xfrm rot="16200000">
            <a:off x="-1898814" y="2111856"/>
            <a:ext cx="387001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1828800">
              <a:lnSpc>
                <a:spcPct val="150000"/>
              </a:lnSpc>
              <a:spcBef>
                <a:spcPts val="900"/>
              </a:spcBef>
              <a:defRPr sz="1600" b="1" spc="280">
                <a:solidFill>
                  <a:srgbClr val="C9C9C9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t>Copyright ©2016 Momenta.ai</a:t>
            </a:r>
            <a:r>
              <a:rPr sz="1400" spc="0">
                <a:solidFill>
                  <a:srgbClr val="707276"/>
                </a:solidFill>
              </a:rPr>
              <a:t> </a:t>
            </a:r>
          </a:p>
        </p:txBody>
      </p:sp>
      <p:sp>
        <p:nvSpPr>
          <p:cNvPr id="340" name="Title Placeholder 1"/>
          <p:cNvSpPr txBox="1"/>
          <p:nvPr/>
        </p:nvSpPr>
        <p:spPr>
          <a:xfrm>
            <a:off x="1189036" y="1254125"/>
            <a:ext cx="16330616" cy="8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defRPr sz="56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41" name="标题文本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0" tIns="0" rIns="0" bIns="0" anchor="b"/>
          <a:lstStyle>
            <a:lvl1pPr defTabSz="1827213">
              <a:lnSpc>
                <a:spcPct val="90000"/>
              </a:lnSpc>
              <a:defRPr sz="120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标题文本</a:t>
            </a:r>
          </a:p>
        </p:txBody>
      </p:sp>
      <p:sp>
        <p:nvSpPr>
          <p:cNvPr id="3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7213">
              <a:lnSpc>
                <a:spcPct val="90000"/>
              </a:lnSpc>
              <a:spcBef>
                <a:spcPts val="2000"/>
              </a:spcBef>
              <a:buSzTx/>
              <a:buFontTx/>
              <a:buNone/>
              <a:defRPr sz="4800" b="1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0" algn="ctr" defTabSz="1827213">
              <a:lnSpc>
                <a:spcPct val="90000"/>
              </a:lnSpc>
              <a:spcBef>
                <a:spcPts val="2000"/>
              </a:spcBef>
              <a:buSzTx/>
              <a:buFontTx/>
              <a:buNone/>
              <a:defRPr sz="4800" b="1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0" algn="ctr" defTabSz="1827213">
              <a:lnSpc>
                <a:spcPct val="90000"/>
              </a:lnSpc>
              <a:spcBef>
                <a:spcPts val="2000"/>
              </a:spcBef>
              <a:buSzTx/>
              <a:buFontTx/>
              <a:buNone/>
              <a:defRPr sz="4800" b="1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0" algn="ctr" defTabSz="1827213">
              <a:lnSpc>
                <a:spcPct val="90000"/>
              </a:lnSpc>
              <a:spcBef>
                <a:spcPts val="2000"/>
              </a:spcBef>
              <a:buSzTx/>
              <a:buFontTx/>
              <a:buNone/>
              <a:defRPr sz="4800" b="1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0" algn="ctr" defTabSz="1827213">
              <a:lnSpc>
                <a:spcPct val="90000"/>
              </a:lnSpc>
              <a:spcBef>
                <a:spcPts val="2000"/>
              </a:spcBef>
              <a:buSzTx/>
              <a:buFontTx/>
              <a:buNone/>
              <a:defRPr sz="4800" b="1">
                <a:solidFill>
                  <a:srgbClr val="000000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64435" y="12847956"/>
            <a:ext cx="443167" cy="459737"/>
          </a:xfrm>
          <a:prstGeom prst="rect">
            <a:avLst/>
          </a:prstGeom>
        </p:spPr>
        <p:txBody>
          <a:bodyPr lIns="45718" tIns="45718" rIns="45718" bIns="45718"/>
          <a:lstStyle>
            <a:lvl1pPr defTabSz="820737">
              <a:defRPr sz="2400">
                <a:solidFill>
                  <a:srgbClr val="89898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标题文本"/>
          <p:cNvSpPr txBox="1">
            <a:spLocks noGrp="1"/>
          </p:cNvSpPr>
          <p:nvPr>
            <p:ph type="title"/>
          </p:nvPr>
        </p:nvSpPr>
        <p:spPr>
          <a:xfrm>
            <a:off x="1828800" y="4260851"/>
            <a:ext cx="20726400" cy="2940062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5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219215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219215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219215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219215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219215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60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32"/>
          </a:xfrm>
          <a:prstGeom prst="rect">
            <a:avLst/>
          </a:prstGeom>
        </p:spPr>
        <p:txBody>
          <a:bodyPr lIns="45718" tIns="45718" rIns="45718" bIns="45718"/>
          <a:lstStyle>
            <a:lvl1pPr marL="914411" indent="-91441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79" indent="-870866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241" indent="-812810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3016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233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标题文本"/>
          <p:cNvSpPr txBox="1">
            <a:spLocks noGrp="1"/>
          </p:cNvSpPr>
          <p:nvPr>
            <p:ph type="title"/>
          </p:nvPr>
        </p:nvSpPr>
        <p:spPr>
          <a:xfrm>
            <a:off x="1926164" y="8813803"/>
            <a:ext cx="20726408" cy="2724161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 defTabSz="1219215">
              <a:defRPr sz="10600" b="1" cap="al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6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926164" y="5813421"/>
            <a:ext cx="20726408" cy="3000385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219215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219215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219215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219215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219215">
              <a:lnSpc>
                <a:spcPct val="100000"/>
              </a:lnSpc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7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19200" y="3200400"/>
            <a:ext cx="10769600" cy="9051932"/>
          </a:xfrm>
          <a:prstGeom prst="rect">
            <a:avLst/>
          </a:prstGeom>
        </p:spPr>
        <p:txBody>
          <a:bodyPr lIns="45718" tIns="45718" rIns="45718" bIns="45718"/>
          <a:lstStyle>
            <a:lvl1pPr marL="914411" indent="-914411" defTabSz="1219215">
              <a:lnSpc>
                <a:spcPct val="100000"/>
              </a:lnSpc>
              <a:spcBef>
                <a:spcPts val="1600"/>
              </a:spcBef>
              <a:buSzPct val="100000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08224" indent="-889011" defTabSz="1219215">
              <a:lnSpc>
                <a:spcPct val="100000"/>
              </a:lnSpc>
              <a:spcBef>
                <a:spcPts val="1600"/>
              </a:spcBef>
              <a:buSzPct val="100000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91875" indent="-853444" defTabSz="1219215">
              <a:lnSpc>
                <a:spcPct val="100000"/>
              </a:lnSpc>
              <a:spcBef>
                <a:spcPts val="1600"/>
              </a:spcBef>
              <a:buSzPct val="100000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05923" indent="-948278" defTabSz="1219215">
              <a:lnSpc>
                <a:spcPct val="100000"/>
              </a:lnSpc>
              <a:spcBef>
                <a:spcPts val="1600"/>
              </a:spcBef>
              <a:buSzPct val="100000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25139" indent="-948277" defTabSz="1219215">
              <a:lnSpc>
                <a:spcPct val="100000"/>
              </a:lnSpc>
              <a:spcBef>
                <a:spcPts val="1600"/>
              </a:spcBef>
              <a:buSzPct val="100000"/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8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19200" y="3070218"/>
            <a:ext cx="10773835" cy="1279538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219215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219215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219215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219215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219215">
              <a:lnSpc>
                <a:spcPct val="100000"/>
              </a:lnSpc>
              <a:spcBef>
                <a:spcPts val="1300"/>
              </a:spcBef>
              <a:buSzTx/>
              <a:buFontTx/>
              <a:buNone/>
              <a:defRPr sz="6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2386736" y="3070218"/>
            <a:ext cx="10778079" cy="1279538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3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文本"/>
          <p:cNvSpPr txBox="1">
            <a:spLocks noGrp="1"/>
          </p:cNvSpPr>
          <p:nvPr>
            <p:ph type="title"/>
          </p:nvPr>
        </p:nvSpPr>
        <p:spPr>
          <a:xfrm>
            <a:off x="1219203" y="546093"/>
            <a:ext cx="8022175" cy="2324107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l" defTabSz="1219215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397" name="正文级别 1…"/>
          <p:cNvSpPr txBox="1">
            <a:spLocks noGrp="1"/>
          </p:cNvSpPr>
          <p:nvPr>
            <p:ph type="body" idx="1"/>
          </p:nvPr>
        </p:nvSpPr>
        <p:spPr>
          <a:xfrm>
            <a:off x="9533466" y="546101"/>
            <a:ext cx="13631334" cy="11706230"/>
          </a:xfrm>
          <a:prstGeom prst="rect">
            <a:avLst/>
          </a:prstGeom>
        </p:spPr>
        <p:txBody>
          <a:bodyPr lIns="45718" tIns="45718" rIns="45718" bIns="45718"/>
          <a:lstStyle>
            <a:lvl1pPr marL="914411" indent="-91441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79" indent="-870866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241" indent="-812810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3016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233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8" name="文本占位符 3"/>
          <p:cNvSpPr>
            <a:spLocks noGrp="1"/>
          </p:cNvSpPr>
          <p:nvPr>
            <p:ph type="body" sz="half" idx="13"/>
          </p:nvPr>
        </p:nvSpPr>
        <p:spPr>
          <a:xfrm>
            <a:off x="1219198" y="2870202"/>
            <a:ext cx="8022181" cy="9382130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标题文本"/>
          <p:cNvSpPr txBox="1">
            <a:spLocks noGrp="1"/>
          </p:cNvSpPr>
          <p:nvPr>
            <p:ph type="title"/>
          </p:nvPr>
        </p:nvSpPr>
        <p:spPr>
          <a:xfrm>
            <a:off x="4779435" y="9601200"/>
            <a:ext cx="14630405" cy="1133479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l" defTabSz="1219215">
              <a:defRPr sz="5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407" name="图片占位符 2"/>
          <p:cNvSpPr>
            <a:spLocks noGrp="1"/>
          </p:cNvSpPr>
          <p:nvPr>
            <p:ph type="pic" sz="half" idx="13"/>
          </p:nvPr>
        </p:nvSpPr>
        <p:spPr>
          <a:xfrm>
            <a:off x="4779435" y="1225550"/>
            <a:ext cx="14630405" cy="82296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79435" y="10734675"/>
            <a:ext cx="14630405" cy="160973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21921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21921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21921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21921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21921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文本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3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417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32"/>
          </a:xfrm>
          <a:prstGeom prst="rect">
            <a:avLst/>
          </a:prstGeom>
        </p:spPr>
        <p:txBody>
          <a:bodyPr lIns="45718" tIns="45718" rIns="45718" bIns="45718"/>
          <a:lstStyle>
            <a:lvl1pPr marL="914411" indent="-91441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79" indent="-870866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241" indent="-812810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3016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233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文本"/>
          <p:cNvSpPr txBox="1">
            <a:spLocks noGrp="1"/>
          </p:cNvSpPr>
          <p:nvPr>
            <p:ph type="title"/>
          </p:nvPr>
        </p:nvSpPr>
        <p:spPr>
          <a:xfrm>
            <a:off x="17678400" y="549276"/>
            <a:ext cx="5486400" cy="11703061"/>
          </a:xfrm>
          <a:prstGeom prst="rect">
            <a:avLst/>
          </a:prstGeom>
        </p:spPr>
        <p:txBody>
          <a:bodyPr lIns="45718" tIns="45718" rIns="45718" bIns="45718"/>
          <a:lstStyle>
            <a:lvl1pPr defTabSz="1219215"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426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549276"/>
            <a:ext cx="16052800" cy="11703061"/>
          </a:xfrm>
          <a:prstGeom prst="rect">
            <a:avLst/>
          </a:prstGeom>
        </p:spPr>
        <p:txBody>
          <a:bodyPr lIns="45718" tIns="45718" rIns="45718" bIns="45718"/>
          <a:lstStyle>
            <a:lvl1pPr marL="914411" indent="-91441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90079" indent="-870866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251241" indent="-812810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633016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233" indent="-975371" defTabSz="1219215">
              <a:lnSpc>
                <a:spcPct val="100000"/>
              </a:lnSpc>
              <a:spcBef>
                <a:spcPts val="1800"/>
              </a:spcBef>
              <a:buSzPct val="100000"/>
              <a:defRPr sz="8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34427" y="12797158"/>
            <a:ext cx="530381" cy="5613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gradFill flip="none" rotWithShape="1">
          <a:gsLst>
            <a:gs pos="0">
              <a:srgbClr val="F2F2F2"/>
            </a:gs>
            <a:gs pos="100000">
              <a:srgbClr val="E7E6E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标题文本"/>
          <p:cNvSpPr txBox="1">
            <a:spLocks noGrp="1"/>
          </p:cNvSpPr>
          <p:nvPr>
            <p:ph type="title"/>
          </p:nvPr>
        </p:nvSpPr>
        <p:spPr>
          <a:xfrm>
            <a:off x="1676400" y="394970"/>
            <a:ext cx="21031200" cy="2651126"/>
          </a:xfrm>
          <a:prstGeom prst="rect">
            <a:avLst/>
          </a:prstGeom>
          <a:effectLst>
            <a:outerShdw blurRad="177800" dist="203200" dir="5400000" rotWithShape="0">
              <a:srgbClr val="000000">
                <a:alpha val="2000"/>
              </a:srgbClr>
            </a:outerShdw>
          </a:effectLst>
        </p:spPr>
        <p:txBody>
          <a:bodyPr lIns="91438" tIns="91438" rIns="91438" bIns="91438" anchor="b"/>
          <a:lstStyle>
            <a:lvl1pPr algn="l" defTabSz="1828800">
              <a:lnSpc>
                <a:spcPct val="90000"/>
              </a:lnSpc>
              <a:defRPr sz="8000">
                <a:solidFill>
                  <a:srgbClr val="202020"/>
                </a:solidFill>
                <a:effectLst>
                  <a:outerShdw blurRad="50800" dist="38100" dir="5400000" rotWithShape="0">
                    <a:srgbClr val="000000">
                      <a:alpha val="20000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标题文本</a:t>
            </a:r>
          </a:p>
        </p:txBody>
      </p:sp>
      <p:sp>
        <p:nvSpPr>
          <p:cNvPr id="435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404870"/>
            <a:ext cx="21031200" cy="8949692"/>
          </a:xfrm>
          <a:prstGeom prst="rect">
            <a:avLst/>
          </a:prstGeom>
        </p:spPr>
        <p:txBody>
          <a:bodyPr lIns="91438" tIns="91438" rIns="91438" bIns="91438"/>
          <a:lstStyle>
            <a:lvl1pPr marL="457200" indent="-457200" defTabSz="1828800">
              <a:spcBef>
                <a:spcPts val="2000"/>
              </a:spcBef>
              <a:defRPr sz="56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929235" indent="-581890" defTabSz="1828800">
              <a:spcBef>
                <a:spcPts val="2000"/>
              </a:spcBef>
              <a:buChar char="•"/>
              <a:defRPr sz="56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19225" indent="-640080" defTabSz="1828800">
              <a:spcBef>
                <a:spcPts val="2000"/>
              </a:spcBef>
              <a:buChar char="‒"/>
              <a:defRPr sz="56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94535" indent="-711200" defTabSz="1828800">
              <a:spcBef>
                <a:spcPts val="2000"/>
              </a:spcBef>
              <a:buChar char="˃"/>
              <a:defRPr sz="56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426335" indent="-711200" defTabSz="1828800">
              <a:spcBef>
                <a:spcPts val="2000"/>
              </a:spcBef>
              <a:buChar char="˃"/>
              <a:defRPr sz="56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2991" y="12802236"/>
            <a:ext cx="534610" cy="551179"/>
          </a:xfrm>
          <a:prstGeom prst="rect">
            <a:avLst/>
          </a:prstGeom>
        </p:spPr>
        <p:txBody>
          <a:bodyPr lIns="91438" tIns="91438" rIns="91438" bIns="91438"/>
          <a:lstStyle>
            <a:lvl1pPr defTabSz="1828800">
              <a:defRPr sz="2400">
                <a:solidFill>
                  <a:srgbClr val="888888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8">
            <a:extLst>
              <a:ext uri="{FF2B5EF4-FFF2-40B4-BE49-F238E27FC236}">
                <a16:creationId xmlns:a16="http://schemas.microsoft.com/office/drawing/2014/main" id="{91859B36-BA3C-5641-8C48-7D7D2CD39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1446" y="6065933"/>
            <a:ext cx="13277850" cy="1103470"/>
          </a:xfrm>
          <a:prstGeom prst="rect">
            <a:avLst/>
          </a:prstGeom>
        </p:spPr>
        <p:txBody>
          <a:bodyPr/>
          <a:lstStyle>
            <a:lvl1pPr algn="ctr">
              <a:defRPr sz="6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5237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文本"/>
          <p:cNvSpPr txBox="1">
            <a:spLocks noGrp="1"/>
          </p:cNvSpPr>
          <p:nvPr>
            <p:ph type="title"/>
          </p:nvPr>
        </p:nvSpPr>
        <p:spPr>
          <a:xfrm>
            <a:off x="1219203" y="546095"/>
            <a:ext cx="8022171" cy="2324107"/>
          </a:xfrm>
          <a:prstGeom prst="rect">
            <a:avLst/>
          </a:prstGeom>
        </p:spPr>
        <p:txBody>
          <a:bodyPr anchor="b"/>
          <a:lstStyle>
            <a:lvl1pPr algn="l">
              <a:defRPr sz="5300"/>
            </a:lvl1pPr>
          </a:lstStyle>
          <a:p>
            <a:r>
              <a:t>标题文本</a:t>
            </a:r>
          </a:p>
        </p:txBody>
      </p:sp>
      <p:sp>
        <p:nvSpPr>
          <p:cNvPr id="55" name="正文级别 1…"/>
          <p:cNvSpPr txBox="1">
            <a:spLocks noGrp="1"/>
          </p:cNvSpPr>
          <p:nvPr>
            <p:ph type="body" idx="1"/>
          </p:nvPr>
        </p:nvSpPr>
        <p:spPr>
          <a:xfrm>
            <a:off x="9533466" y="546101"/>
            <a:ext cx="13631334" cy="1170623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8500"/>
            </a:lvl1pPr>
            <a:lvl2pPr marL="2090004" indent="-870832">
              <a:spcBef>
                <a:spcPts val="1800"/>
              </a:spcBef>
              <a:defRPr sz="8500"/>
            </a:lvl2pPr>
            <a:lvl3pPr marL="3251118" indent="-812780">
              <a:spcBef>
                <a:spcPts val="1800"/>
              </a:spcBef>
              <a:defRPr sz="8500"/>
            </a:lvl3pPr>
            <a:lvl4pPr marL="4632843" indent="-975336">
              <a:spcBef>
                <a:spcPts val="1800"/>
              </a:spcBef>
              <a:defRPr sz="8500"/>
            </a:lvl4pPr>
            <a:lvl5pPr marL="5852014" indent="-975335">
              <a:spcBef>
                <a:spcPts val="1800"/>
              </a:spcBef>
              <a:defRPr sz="8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half" idx="13"/>
          </p:nvPr>
        </p:nvSpPr>
        <p:spPr>
          <a:xfrm>
            <a:off x="1219201" y="2870202"/>
            <a:ext cx="8022174" cy="938213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>
            <a:off x="4779436" y="9601200"/>
            <a:ext cx="14630405" cy="1133479"/>
          </a:xfrm>
          <a:prstGeom prst="rect">
            <a:avLst/>
          </a:prstGeom>
        </p:spPr>
        <p:txBody>
          <a:bodyPr anchor="b"/>
          <a:lstStyle>
            <a:lvl1pPr algn="l">
              <a:defRPr sz="53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779436" y="1225550"/>
            <a:ext cx="14630405" cy="82296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779436" y="10734675"/>
            <a:ext cx="14630405" cy="160972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SzTx/>
              <a:buFontTx/>
              <a:buNone/>
              <a:defRPr sz="3700"/>
            </a:lvl1pPr>
            <a:lvl2pPr marL="0" indent="0">
              <a:spcBef>
                <a:spcPts val="800"/>
              </a:spcBef>
              <a:buSzTx/>
              <a:buFontTx/>
              <a:buNone/>
              <a:defRPr sz="3700"/>
            </a:lvl2pPr>
            <a:lvl3pPr marL="0" indent="0">
              <a:spcBef>
                <a:spcPts val="800"/>
              </a:spcBef>
              <a:buSzTx/>
              <a:buFontTx/>
              <a:buNone/>
              <a:defRPr sz="3700"/>
            </a:lvl3pPr>
            <a:lvl4pPr marL="0" indent="0">
              <a:spcBef>
                <a:spcPts val="800"/>
              </a:spcBef>
              <a:buSzTx/>
              <a:buFontTx/>
              <a:buNone/>
              <a:defRPr sz="3700"/>
            </a:lvl4pPr>
            <a:lvl5pPr marL="0" indent="0">
              <a:spcBef>
                <a:spcPts val="800"/>
              </a:spcBef>
              <a:buSzTx/>
              <a:buFont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>
            <a:spLocks noGrp="1"/>
          </p:cNvSpPr>
          <p:nvPr>
            <p:ph type="title"/>
          </p:nvPr>
        </p:nvSpPr>
        <p:spPr>
          <a:xfrm>
            <a:off x="17678400" y="549275"/>
            <a:ext cx="5486400" cy="117030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4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549275"/>
            <a:ext cx="16052800" cy="11703057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xfrm>
            <a:off x="1828800" y="4260851"/>
            <a:ext cx="20726400" cy="2940060"/>
          </a:xfrm>
          <a:prstGeom prst="rect">
            <a:avLst/>
          </a:prstGeom>
        </p:spPr>
        <p:txBody>
          <a:bodyPr/>
          <a:lstStyle>
            <a:lvl1pPr>
              <a:defRPr sz="1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8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20963"/>
            <a:ext cx="682771" cy="713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41" Type="http://schemas.openxmlformats.org/officeDocument/2006/relationships/slideLayout" Target="../slideLayouts/slideLayout4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19200" y="250431"/>
            <a:ext cx="21945600" cy="199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3" tIns="121913" rIns="121913" bIns="12191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2817703"/>
            <a:ext cx="21945600" cy="9684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3" tIns="121913" rIns="121913" bIns="12191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482036" y="12753984"/>
            <a:ext cx="682771" cy="713727"/>
          </a:xfrm>
          <a:prstGeom prst="rect">
            <a:avLst/>
          </a:prstGeom>
          <a:ln w="12700">
            <a:miter lim="400000"/>
          </a:ln>
        </p:spPr>
        <p:txBody>
          <a:bodyPr wrap="none" lIns="121913" tIns="121913" rIns="121913" bIns="121913" anchor="ctr">
            <a:spAutoFit/>
          </a:bodyPr>
          <a:lstStyle>
            <a:lvl1pPr algn="r">
              <a:defRPr sz="32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</p:sldLayoutIdLst>
  <p:transition spd="med"/>
  <p:txStyles>
    <p:titleStyle>
      <a:lvl1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1pPr>
      <a:lvl2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2pPr>
      <a:lvl3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3pPr>
      <a:lvl4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4pPr>
      <a:lvl5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5pPr>
      <a:lvl6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6pPr>
      <a:lvl7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7pPr>
      <a:lvl8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8pPr>
      <a:lvl9pPr marL="0" marR="0" indent="0" algn="ctr" defTabSz="121916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9pPr>
    </p:titleStyle>
    <p:bodyStyle>
      <a:lvl1pPr marL="914377" marR="0" indent="-914377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1pPr>
      <a:lvl2pPr marL="2065814" marR="0" indent="-846645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–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2pPr>
      <a:lvl3pPr marL="3047924" marR="0" indent="-609584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3pPr>
      <a:lvl4pPr marL="4267093" marR="0" indent="-609584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–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4pPr>
      <a:lvl5pPr marL="5486263" marR="0" indent="-609584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»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5pPr>
      <a:lvl6pPr marL="6705431" marR="0" indent="-609584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6pPr>
      <a:lvl7pPr marL="7924602" marR="0" indent="-609585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7pPr>
      <a:lvl8pPr marL="9143771" marR="0" indent="-609585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8pPr>
      <a:lvl9pPr marL="10362941" marR="0" indent="-609585" algn="l" defTabSz="1219168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75000"/>
        <a:buFont typeface="Arial"/>
        <a:buChar char="•"/>
        <a:tabLst/>
        <a:defRPr sz="5300" b="0" i="0" u="none" strike="noStrike" cap="none" spc="0" baseline="0">
          <a:ln>
            <a:noFill/>
          </a:ln>
          <a:solidFill>
            <a:srgbClr val="445469"/>
          </a:solidFill>
          <a:uFillTx/>
          <a:latin typeface="黑体"/>
          <a:ea typeface="黑体"/>
          <a:cs typeface="黑体"/>
          <a:sym typeface="黑体"/>
        </a:defRPr>
      </a:lvl9pPr>
    </p:bodyStyle>
    <p:otherStyle>
      <a:lvl1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3.png" /><Relationship Id="rId5" Type="http://schemas.openxmlformats.org/officeDocument/2006/relationships/image" Target="../media/image42.png" /><Relationship Id="rId4" Type="http://schemas.openxmlformats.org/officeDocument/2006/relationships/image" Target="../media/image41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 /><Relationship Id="rId3" Type="http://schemas.openxmlformats.org/officeDocument/2006/relationships/image" Target="../media/image44.png" /><Relationship Id="rId7" Type="http://schemas.openxmlformats.org/officeDocument/2006/relationships/image" Target="../media/image48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7.png" /><Relationship Id="rId5" Type="http://schemas.openxmlformats.org/officeDocument/2006/relationships/image" Target="../media/image46.png" /><Relationship Id="rId4" Type="http://schemas.openxmlformats.org/officeDocument/2006/relationships/image" Target="../media/image45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52.png" /><Relationship Id="rId4" Type="http://schemas.openxmlformats.org/officeDocument/2006/relationships/image" Target="../media/image5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56.png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59.png" /><Relationship Id="rId4" Type="http://schemas.openxmlformats.org/officeDocument/2006/relationships/image" Target="../media/image58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7" Type="http://schemas.openxmlformats.org/officeDocument/2006/relationships/image" Target="../media/image64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3.png" /><Relationship Id="rId5" Type="http://schemas.openxmlformats.org/officeDocument/2006/relationships/image" Target="../media/image62.png" /><Relationship Id="rId4" Type="http://schemas.openxmlformats.org/officeDocument/2006/relationships/image" Target="../media/image6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67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1.tiff" /><Relationship Id="rId5" Type="http://schemas.openxmlformats.org/officeDocument/2006/relationships/image" Target="../media/image70.tiff" /><Relationship Id="rId4" Type="http://schemas.openxmlformats.org/officeDocument/2006/relationships/image" Target="../media/image69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74.png" /><Relationship Id="rId4" Type="http://schemas.openxmlformats.org/officeDocument/2006/relationships/image" Target="../media/image73.png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440671" y="83195"/>
            <a:ext cx="6324804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6600" b="1" dirty="0"/>
              <a:t>Approaches </a:t>
            </a:r>
            <a:endParaRPr sz="6600"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560877" y="1385064"/>
            <a:ext cx="23262246" cy="9241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1.Reduce number of operations for storage/compute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--Network Pruning(weight and activations) </a:t>
            </a:r>
          </a:p>
          <a:p>
            <a:pPr algn="l">
              <a:lnSpc>
                <a:spcPct val="125000"/>
              </a:lnSpc>
            </a:pPr>
            <a:r>
              <a:rPr lang="en-US" altLang="zh-CN" sz="4800" b="1" i="1" dirty="0"/>
              <a:t>2.Reduce size of operands for storage/compute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--Floating point to Fixed point 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--Bit-width reduction </a:t>
            </a:r>
          </a:p>
          <a:p>
            <a:pPr algn="l">
              <a:lnSpc>
                <a:spcPct val="125000"/>
              </a:lnSpc>
            </a:pPr>
            <a:r>
              <a:rPr lang="en-US" altLang="zh-CN" sz="4800" b="1" i="1" dirty="0"/>
              <a:t>3. Application Scenarios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--Hardware Architecture</a:t>
            </a:r>
          </a:p>
          <a:p>
            <a:pPr algn="l">
              <a:lnSpc>
                <a:spcPct val="125000"/>
              </a:lnSpc>
            </a:pPr>
            <a:r>
              <a:rPr lang="en-US" altLang="zh-CN" sz="4800" b="1" i="1" dirty="0"/>
              <a:t>	--</a:t>
            </a:r>
            <a:r>
              <a:rPr lang="en-US" altLang="zh-CN" sz="4800" dirty="0"/>
              <a:t>How Compressed algorithm’s used on Hardware?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</a:t>
            </a:r>
          </a:p>
          <a:p>
            <a:pPr algn="l">
              <a:lnSpc>
                <a:spcPct val="125000"/>
              </a:lnSpc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9674184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0" y="466047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2.1 Floating point to Fixed point </a:t>
            </a:r>
            <a:endParaRPr lang="en-US" altLang="zh-CN" b="1" i="1" dirty="0"/>
          </a:p>
        </p:txBody>
      </p:sp>
      <p:sp>
        <p:nvSpPr>
          <p:cNvPr id="14" name="Shape 338">
            <a:extLst>
              <a:ext uri="{FF2B5EF4-FFF2-40B4-BE49-F238E27FC236}">
                <a16:creationId xmlns:a16="http://schemas.microsoft.com/office/drawing/2014/main" id="{90903376-665E-488C-A3DA-F84A82B8C19E}"/>
              </a:ext>
            </a:extLst>
          </p:cNvPr>
          <p:cNvSpPr txBox="1"/>
          <p:nvPr/>
        </p:nvSpPr>
        <p:spPr>
          <a:xfrm>
            <a:off x="3695700" y="12828391"/>
            <a:ext cx="4470400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Batch Norm</a:t>
            </a:r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1213868" y="4819098"/>
            <a:ext cx="14169572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 err="1"/>
              <a:t>Lecun_norm</a:t>
            </a:r>
            <a:r>
              <a:rPr lang="en-US" altLang="zh-CN" sz="3600" b="1" dirty="0"/>
              <a:t> + </a:t>
            </a:r>
            <a:r>
              <a:rPr lang="en-US" altLang="zh-CN" sz="3600" b="1" dirty="0" err="1"/>
              <a:t>SeLU</a:t>
            </a:r>
            <a:endParaRPr lang="en-US" altLang="zh-CN" sz="36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Method to avoid dynamic fixed point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0B4EE3-96C3-4EB6-9778-2D95C67F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36" y="2320714"/>
            <a:ext cx="6015134" cy="4771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D4FFA3-6A23-4396-A980-87E8EFFA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867" y="2798202"/>
            <a:ext cx="11289574" cy="2020896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97599B6-2292-4ACB-850C-41D8213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79094"/>
              </p:ext>
            </p:extLst>
          </p:nvPr>
        </p:nvGraphicFramePr>
        <p:xfrm>
          <a:off x="12160248" y="5707967"/>
          <a:ext cx="12223752" cy="5232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3428250333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297231818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3726568480"/>
                    </a:ext>
                  </a:extLst>
                </a:gridCol>
                <a:gridCol w="4667252">
                  <a:extLst>
                    <a:ext uri="{9D8B030D-6E8A-4147-A177-3AD203B41FA5}">
                      <a16:colId xmlns:a16="http://schemas.microsoft.com/office/drawing/2014/main" val="2067162463"/>
                    </a:ext>
                  </a:extLst>
                </a:gridCol>
              </a:tblGrid>
              <a:tr h="11140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origin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MNIST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CIFAR10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ImageNet(</a:t>
                      </a:r>
                      <a:r>
                        <a:rPr lang="en-US" altLang="zh-CN" sz="48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AlexNet</a:t>
                      </a:r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11600"/>
                  </a:ext>
                </a:extLst>
              </a:tr>
              <a:tr h="1839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Tanh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96.15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87.17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42.392/67.614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465678"/>
                  </a:ext>
                </a:extLst>
              </a:tr>
              <a:tr h="1839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 err="1">
                          <a:solidFill>
                            <a:schemeClr val="bg1"/>
                          </a:solidFill>
                        </a:rPr>
                        <a:t>SeLU</a:t>
                      </a:r>
                      <a:endParaRPr lang="zh-CN" altLang="en-US" sz="4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97.67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86.79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1" dirty="0">
                          <a:solidFill>
                            <a:schemeClr val="bg1"/>
                          </a:solidFill>
                          <a:effectLst/>
                        </a:rPr>
                        <a:t>39.260/63.342</a:t>
                      </a:r>
                    </a:p>
                  </a:txBody>
                  <a:tcPr marL="61913" marR="61913" marT="28575" marB="2857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550162"/>
                  </a:ext>
                </a:extLst>
              </a:tr>
            </a:tbl>
          </a:graphicData>
        </a:graphic>
      </p:graphicFrame>
      <p:sp>
        <p:nvSpPr>
          <p:cNvPr id="20" name="Shape 338">
            <a:extLst>
              <a:ext uri="{FF2B5EF4-FFF2-40B4-BE49-F238E27FC236}">
                <a16:creationId xmlns:a16="http://schemas.microsoft.com/office/drawing/2014/main" id="{35E0B659-4C7F-45A6-9661-2BEBD9F64825}"/>
              </a:ext>
            </a:extLst>
          </p:cNvPr>
          <p:cNvSpPr txBox="1"/>
          <p:nvPr/>
        </p:nvSpPr>
        <p:spPr>
          <a:xfrm>
            <a:off x="11351754" y="10982739"/>
            <a:ext cx="14169572" cy="210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 err="1"/>
              <a:t>SeLU</a:t>
            </a:r>
            <a:r>
              <a:rPr lang="en-US" altLang="zh-CN" sz="3600" b="1" dirty="0"/>
              <a:t> might cause the loss of accuracy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/>
              <a:t>And gradient explosion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 err="1"/>
              <a:t>BN+ReLU</a:t>
            </a:r>
            <a:r>
              <a:rPr lang="en-US" altLang="zh-CN" sz="3600" b="1" dirty="0"/>
              <a:t> &gt;</a:t>
            </a:r>
            <a:r>
              <a:rPr lang="en-US" altLang="zh-CN" sz="3600" b="1" dirty="0" err="1"/>
              <a:t>BN+SeLU</a:t>
            </a:r>
            <a:r>
              <a:rPr lang="en-US" altLang="zh-CN" sz="3600" b="1" dirty="0"/>
              <a:t>&gt;</a:t>
            </a:r>
            <a:r>
              <a:rPr lang="en-US" altLang="zh-CN" sz="3600" b="1" dirty="0" err="1"/>
              <a:t>SeLU</a:t>
            </a:r>
            <a:endParaRPr lang="en-US" altLang="zh-CN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AFA7D2-DC16-42BD-BCD2-E0BD77AB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" y="7185720"/>
            <a:ext cx="10241834" cy="56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100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864533" y="9427809"/>
            <a:ext cx="14169572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600" b="1" dirty="0"/>
              <a:t>Weights {-1,1}, Activations 32-bit float </a:t>
            </a:r>
          </a:p>
          <a:p>
            <a:r>
              <a:rPr lang="en-US" altLang="zh-CN" sz="3600" b="1" dirty="0"/>
              <a:t>Accuracy loss: 19% on </a:t>
            </a:r>
            <a:r>
              <a:rPr lang="en-US" altLang="zh-CN" sz="3600" b="1" dirty="0" err="1"/>
              <a:t>AlexNet</a:t>
            </a:r>
            <a:endParaRPr lang="en-US" altLang="zh-CN" sz="3600" b="1" dirty="0"/>
          </a:p>
          <a:p>
            <a:r>
              <a:rPr lang="en-US" altLang="zh-CN" sz="3600" b="1" dirty="0"/>
              <a:t>[</a:t>
            </a:r>
            <a:r>
              <a:rPr lang="en-US" altLang="zh-CN" sz="3600" b="1" dirty="0" err="1"/>
              <a:t>Courbariaux</a:t>
            </a:r>
            <a:r>
              <a:rPr lang="en-US" altLang="zh-CN" sz="3600" b="1" dirty="0"/>
              <a:t>, NIPS 2015] </a:t>
            </a:r>
            <a:endParaRPr lang="zh-CN" altLang="en-US" sz="36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Binary Nets</a:t>
            </a:r>
          </a:p>
        </p:txBody>
      </p:sp>
      <p:sp>
        <p:nvSpPr>
          <p:cNvPr id="20" name="Shape 338">
            <a:extLst>
              <a:ext uri="{FF2B5EF4-FFF2-40B4-BE49-F238E27FC236}">
                <a16:creationId xmlns:a16="http://schemas.microsoft.com/office/drawing/2014/main" id="{35E0B659-4C7F-45A6-9661-2BEBD9F64825}"/>
              </a:ext>
            </a:extLst>
          </p:cNvPr>
          <p:cNvSpPr txBox="1"/>
          <p:nvPr/>
        </p:nvSpPr>
        <p:spPr>
          <a:xfrm>
            <a:off x="11980379" y="11440149"/>
            <a:ext cx="14169572" cy="210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/>
              <a:t>Weights {-1,1}, Activations {-1,1} 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/>
              <a:t>Accuracy loss: 29.8% on </a:t>
            </a:r>
            <a:r>
              <a:rPr lang="en-US" altLang="zh-CN" sz="3600" b="1" dirty="0" err="1"/>
              <a:t>AlexNet</a:t>
            </a:r>
            <a:endParaRPr lang="en-US" altLang="zh-CN" sz="3600" b="1" dirty="0"/>
          </a:p>
          <a:p>
            <a:pPr>
              <a:lnSpc>
                <a:spcPct val="125000"/>
              </a:lnSpc>
            </a:pPr>
            <a:r>
              <a:rPr lang="en-US" altLang="zh-CN" sz="3600" b="1" dirty="0"/>
              <a:t>[</a:t>
            </a:r>
            <a:r>
              <a:rPr lang="en-US" altLang="zh-CN" sz="3600" b="1" dirty="0" err="1"/>
              <a:t>Courbariaux</a:t>
            </a:r>
            <a:r>
              <a:rPr lang="en-US" altLang="zh-CN" sz="3600" b="1" dirty="0"/>
              <a:t>, </a:t>
            </a:r>
            <a:r>
              <a:rPr lang="en-US" altLang="zh-CN" sz="3600" b="1" dirty="0" err="1"/>
              <a:t>arXiv</a:t>
            </a:r>
            <a:r>
              <a:rPr lang="en-US" altLang="zh-CN" sz="3600" b="1" dirty="0"/>
              <a:t> 2016]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5E266F-4D03-4C8A-A5C9-291F482B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4" y="2580681"/>
            <a:ext cx="13766590" cy="66429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B518F3-1EC9-4D8C-AC36-047ECEDB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656" y="4393275"/>
            <a:ext cx="4429447" cy="1197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5AAF6-333B-465E-AF5E-1294C6E2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743" y="190942"/>
            <a:ext cx="6522489" cy="112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17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522819" y="7476912"/>
            <a:ext cx="9864008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3200" b="1" dirty="0"/>
              <a:t>Weights {-α, α} Activations: 32-bit float α determined by the l1-norm of all weights in a layer , Accuracy loss: 0.8% on </a:t>
            </a:r>
            <a:r>
              <a:rPr lang="en-US" altLang="zh-CN" sz="3200" b="1" dirty="0" err="1"/>
              <a:t>AlexNet</a:t>
            </a:r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Binary Nets</a:t>
            </a:r>
          </a:p>
        </p:txBody>
      </p:sp>
      <p:sp>
        <p:nvSpPr>
          <p:cNvPr id="20" name="Shape 338">
            <a:extLst>
              <a:ext uri="{FF2B5EF4-FFF2-40B4-BE49-F238E27FC236}">
                <a16:creationId xmlns:a16="http://schemas.microsoft.com/office/drawing/2014/main" id="{35E0B659-4C7F-45A6-9661-2BEBD9F64825}"/>
              </a:ext>
            </a:extLst>
          </p:cNvPr>
          <p:cNvSpPr txBox="1"/>
          <p:nvPr/>
        </p:nvSpPr>
        <p:spPr>
          <a:xfrm>
            <a:off x="8942663" y="10375386"/>
            <a:ext cx="14528800" cy="249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200" b="1" dirty="0"/>
              <a:t>Weights {-α, α} – Activations {-β</a:t>
            </a:r>
            <a:r>
              <a:rPr lang="en-US" altLang="zh-CN" sz="3200" b="1" dirty="0" err="1"/>
              <a:t>i</a:t>
            </a:r>
            <a:r>
              <a:rPr lang="en-US" altLang="zh-CN" sz="3200" b="1" dirty="0"/>
              <a:t> , β</a:t>
            </a:r>
            <a:r>
              <a:rPr lang="en-US" altLang="zh-CN" sz="3200" b="1" dirty="0" err="1"/>
              <a:t>i</a:t>
            </a:r>
            <a:r>
              <a:rPr lang="en-US" altLang="zh-CN" sz="3200" b="1" dirty="0"/>
              <a:t> } , β</a:t>
            </a:r>
            <a:r>
              <a:rPr lang="en-US" altLang="zh-CN" sz="3200" b="1" dirty="0" err="1"/>
              <a:t>i</a:t>
            </a:r>
            <a:r>
              <a:rPr lang="en-US" altLang="zh-CN" sz="3200" b="1" dirty="0"/>
              <a:t> determined by the l1-norm of all activations across channels for given position </a:t>
            </a:r>
            <a:r>
              <a:rPr lang="en-US" altLang="zh-CN" sz="3200" b="1" dirty="0" err="1"/>
              <a:t>i</a:t>
            </a:r>
            <a:r>
              <a:rPr lang="en-US" altLang="zh-CN" sz="3200" b="1" dirty="0"/>
              <a:t> of the input feature map , Accuracy loss: 11% on </a:t>
            </a:r>
            <a:r>
              <a:rPr lang="en-US" altLang="zh-CN" sz="3200" b="1" dirty="0" err="1"/>
              <a:t>AlexNet</a:t>
            </a:r>
            <a:endParaRPr lang="en-US" altLang="zh-CN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43C635-57A9-4CEC-9B43-4D0F434D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2" y="2320714"/>
            <a:ext cx="7871892" cy="5156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A173D9-BD83-43EB-93FA-44643367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9" y="9616135"/>
            <a:ext cx="8111320" cy="4016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DEE654-4AC4-4A6E-AB92-A8C11868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227" y="1259969"/>
            <a:ext cx="12690888" cy="7557326"/>
          </a:xfrm>
          <a:prstGeom prst="rect">
            <a:avLst/>
          </a:prstGeom>
        </p:spPr>
      </p:pic>
      <p:sp>
        <p:nvSpPr>
          <p:cNvPr id="14" name="Shape 338">
            <a:extLst>
              <a:ext uri="{FF2B5EF4-FFF2-40B4-BE49-F238E27FC236}">
                <a16:creationId xmlns:a16="http://schemas.microsoft.com/office/drawing/2014/main" id="{9294EAA6-16D3-4FF9-90D5-044E6032A456}"/>
              </a:ext>
            </a:extLst>
          </p:cNvPr>
          <p:cNvSpPr txBox="1"/>
          <p:nvPr/>
        </p:nvSpPr>
        <p:spPr>
          <a:xfrm>
            <a:off x="10887227" y="8894596"/>
            <a:ext cx="14528800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/>
              <a:t>XNOR Net</a:t>
            </a:r>
          </a:p>
        </p:txBody>
      </p:sp>
    </p:spTree>
    <p:extLst>
      <p:ext uri="{BB962C8B-B14F-4D97-AF65-F5344CB8AC3E}">
        <p14:creationId xmlns:p14="http://schemas.microsoft.com/office/powerpoint/2010/main" val="35054982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Binary Nets</a:t>
            </a:r>
          </a:p>
        </p:txBody>
      </p:sp>
      <p:sp>
        <p:nvSpPr>
          <p:cNvPr id="14" name="Shape 338">
            <a:extLst>
              <a:ext uri="{FF2B5EF4-FFF2-40B4-BE49-F238E27FC236}">
                <a16:creationId xmlns:a16="http://schemas.microsoft.com/office/drawing/2014/main" id="{9294EAA6-16D3-4FF9-90D5-044E6032A456}"/>
              </a:ext>
            </a:extLst>
          </p:cNvPr>
          <p:cNvSpPr txBox="1"/>
          <p:nvPr/>
        </p:nvSpPr>
        <p:spPr>
          <a:xfrm>
            <a:off x="3703756" y="12613480"/>
            <a:ext cx="18125729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/>
              <a:t>Towards Accurate Binary Convolutional Neural Network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1AFAE-1F0F-488D-9422-16574EC4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1" y="2434818"/>
            <a:ext cx="12977957" cy="5808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1AFFD-CF8D-430B-8763-083F6D6D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07" y="8519717"/>
            <a:ext cx="16792575" cy="4048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040229-E864-4C3B-83A7-A999D6560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9164" y="3281986"/>
            <a:ext cx="7629525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3FB90C-6897-4528-A100-92B510152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9164" y="4268747"/>
            <a:ext cx="5524500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AA95-10EC-48BD-82E3-FF3888589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2964" y="2323812"/>
            <a:ext cx="10194708" cy="678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E84A8-C1E9-4F04-A895-0C454839C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2964" y="5602691"/>
            <a:ext cx="10151415" cy="25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645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3726886" y="4589264"/>
            <a:ext cx="9864008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/>
              <a:t> Weights {-w, 0, w}  except first and last layers are 32-bit float </a:t>
            </a:r>
          </a:p>
          <a:p>
            <a:r>
              <a:rPr lang="en-US" altLang="zh-CN" sz="3200" b="1" dirty="0"/>
              <a:t>Activations: 32-bit float   Accuracy loss: 3.7% on </a:t>
            </a:r>
            <a:r>
              <a:rPr lang="en-US" altLang="zh-CN" sz="3200" b="1" dirty="0" err="1"/>
              <a:t>AlexNet</a:t>
            </a:r>
            <a:r>
              <a:rPr lang="en-US" altLang="zh-CN" sz="3200" b="1" dirty="0"/>
              <a:t> </a:t>
            </a:r>
          </a:p>
          <a:p>
            <a:r>
              <a:rPr lang="it-IT" altLang="zh-CN" sz="3200" b="1" dirty="0"/>
              <a:t>[Li et al., arXiv 2016] </a:t>
            </a:r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Ternary Weight Network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566F3-D57B-47FA-ACDB-F65B72D7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991" y="2350281"/>
            <a:ext cx="12543065" cy="2005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58B501-566B-401A-B5E7-FB944AA8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6" y="4931617"/>
            <a:ext cx="12543065" cy="2094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BF387C-BDB2-450F-B094-0E84C1AA0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6" y="2409274"/>
            <a:ext cx="8428265" cy="1947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778A35-4563-42A6-86CC-F72B4AC7D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06" y="7376880"/>
            <a:ext cx="193643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87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5580743" y="12220449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/>
              <a:t>[Zhu et al., ICLR 2017] </a:t>
            </a:r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Trained Ternary Quantization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B80E64-578B-4555-9855-7252AB86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9" y="9261959"/>
            <a:ext cx="11955758" cy="27716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366CDE-CF0E-4905-BABA-33BDA8CB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16" y="2519579"/>
            <a:ext cx="23019389" cy="4926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DE1EC0-6E41-4F5E-9ECB-8E17EADF4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14" y="9319105"/>
            <a:ext cx="5961970" cy="3136832"/>
          </a:xfrm>
          <a:prstGeom prst="rect">
            <a:avLst/>
          </a:prstGeom>
        </p:spPr>
      </p:pic>
      <p:sp>
        <p:nvSpPr>
          <p:cNvPr id="14" name="Shape 338">
            <a:extLst>
              <a:ext uri="{FF2B5EF4-FFF2-40B4-BE49-F238E27FC236}">
                <a16:creationId xmlns:a16="http://schemas.microsoft.com/office/drawing/2014/main" id="{475A7118-4B86-4BF7-81E2-1904EFA246AB}"/>
              </a:ext>
            </a:extLst>
          </p:cNvPr>
          <p:cNvSpPr txBox="1"/>
          <p:nvPr/>
        </p:nvSpPr>
        <p:spPr>
          <a:xfrm>
            <a:off x="6052457" y="7663961"/>
            <a:ext cx="1372688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/>
              <a:t>Weights {-w1, 0, w2} Activations: 32-bit float </a:t>
            </a:r>
            <a:endParaRPr lang="zh-CN" altLang="en-US" sz="3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BD3181-02EA-488B-9CFD-80E80C5A3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6343650"/>
            <a:ext cx="5543550" cy="1028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85B5EE-8E40-4C34-9ECB-696A14609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772" y="12569732"/>
            <a:ext cx="4010025" cy="80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7D7047-5530-410F-A139-64F27E99A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470" y="7770481"/>
            <a:ext cx="3708627" cy="14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44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Bit-width reduction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0133187" y="10457786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838826" y="1363382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 err="1"/>
              <a:t>DoRefa</a:t>
            </a:r>
            <a:r>
              <a:rPr lang="en-US" altLang="zh-CN" sz="4800" b="1" i="1" dirty="0"/>
              <a:t> Net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AED47A-1537-45BF-9406-A6963DFE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092" y="3140023"/>
            <a:ext cx="9938979" cy="883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A64CE-FE12-3A46-B70B-BF2E0A09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" y="7558216"/>
            <a:ext cx="12606282" cy="4128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B3D01-660F-604F-8797-26139ABF9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" y="3224547"/>
            <a:ext cx="12470783" cy="31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4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425478" y="459109"/>
            <a:ext cx="29922479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b="1" dirty="0"/>
              <a:t>2.2 Some experiments to enhance the performance of</a:t>
            </a:r>
          </a:p>
          <a:p>
            <a:pPr algn="l"/>
            <a:r>
              <a:rPr lang="en-US" altLang="zh-CN" b="1" dirty="0"/>
              <a:t> </a:t>
            </a:r>
            <a:r>
              <a:rPr lang="en-US" altLang="zh-CN" b="1" dirty="0" err="1"/>
              <a:t>DoreFa</a:t>
            </a:r>
            <a:r>
              <a:rPr lang="en-US" altLang="zh-CN" b="1" dirty="0"/>
              <a:t>-Net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0133187" y="10457786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endParaRPr lang="en-US" altLang="zh-CN" sz="48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E6B6A-B0C6-5D44-A14B-94483C7B4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" y="2149909"/>
            <a:ext cx="8892694" cy="4861428"/>
          </a:xfrm>
          <a:prstGeom prst="rect">
            <a:avLst/>
          </a:prstGeom>
        </p:spPr>
      </p:pic>
      <p:sp>
        <p:nvSpPr>
          <p:cNvPr id="11" name="Shape 338">
            <a:extLst>
              <a:ext uri="{FF2B5EF4-FFF2-40B4-BE49-F238E27FC236}">
                <a16:creationId xmlns:a16="http://schemas.microsoft.com/office/drawing/2014/main" id="{5598C2D8-56B4-564A-B4C6-AA8C6EE21CD3}"/>
              </a:ext>
            </a:extLst>
          </p:cNvPr>
          <p:cNvSpPr txBox="1"/>
          <p:nvPr/>
        </p:nvSpPr>
        <p:spPr>
          <a:xfrm>
            <a:off x="-132264" y="7076086"/>
            <a:ext cx="1047687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400" b="1" dirty="0"/>
              <a:t> </a:t>
            </a:r>
            <a:r>
              <a:rPr lang="en-US" altLang="zh-CN" sz="2400" b="1" dirty="0" err="1"/>
              <a:t>Dorefa</a:t>
            </a:r>
            <a:r>
              <a:rPr lang="en-US" altLang="zh-CN" sz="2400" b="1" dirty="0"/>
              <a:t>-Net bring a gap between compressed and original network </a:t>
            </a:r>
            <a:endParaRPr lang="zh-CN" alt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CC270-84A4-AC47-A9A6-944D119A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908" y="1371111"/>
            <a:ext cx="8784335" cy="4821905"/>
          </a:xfrm>
          <a:prstGeom prst="rect">
            <a:avLst/>
          </a:prstGeom>
        </p:spPr>
      </p:pic>
      <p:sp>
        <p:nvSpPr>
          <p:cNvPr id="17" name="Shape 338">
            <a:extLst>
              <a:ext uri="{FF2B5EF4-FFF2-40B4-BE49-F238E27FC236}">
                <a16:creationId xmlns:a16="http://schemas.microsoft.com/office/drawing/2014/main" id="{315D970C-8EB4-094B-9487-79F08ECB7BA4}"/>
              </a:ext>
            </a:extLst>
          </p:cNvPr>
          <p:cNvSpPr txBox="1"/>
          <p:nvPr/>
        </p:nvSpPr>
        <p:spPr>
          <a:xfrm>
            <a:off x="9786868" y="6247052"/>
            <a:ext cx="14302424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400" b="1" dirty="0"/>
              <a:t>A scale parameter is used to scale the distance between the quantified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original weights or activations but it did not make sense</a:t>
            </a:r>
            <a:endParaRPr lang="zh-CN" alt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0E8EBC-8C05-F740-B599-085CF43AE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0" y="7876991"/>
            <a:ext cx="9351010" cy="5161590"/>
          </a:xfrm>
          <a:prstGeom prst="rect">
            <a:avLst/>
          </a:prstGeom>
        </p:spPr>
      </p:pic>
      <p:sp>
        <p:nvSpPr>
          <p:cNvPr id="19" name="Shape 338">
            <a:extLst>
              <a:ext uri="{FF2B5EF4-FFF2-40B4-BE49-F238E27FC236}">
                <a16:creationId xmlns:a16="http://schemas.microsoft.com/office/drawing/2014/main" id="{8B933CD6-64B1-EC4A-AEE1-09839E935A75}"/>
              </a:ext>
            </a:extLst>
          </p:cNvPr>
          <p:cNvSpPr txBox="1"/>
          <p:nvPr/>
        </p:nvSpPr>
        <p:spPr>
          <a:xfrm>
            <a:off x="425478" y="13161691"/>
            <a:ext cx="1047687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400" b="1" dirty="0"/>
              <a:t>A shift method is make sense</a:t>
            </a:r>
            <a:endParaRPr lang="zh-CN" altLang="en-US" sz="24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3F137F-FEA4-0E4E-9B86-DBED9F2E9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739" y="7501413"/>
            <a:ext cx="9384829" cy="5166199"/>
          </a:xfrm>
          <a:prstGeom prst="rect">
            <a:avLst/>
          </a:prstGeom>
        </p:spPr>
      </p:pic>
      <p:sp>
        <p:nvSpPr>
          <p:cNvPr id="22" name="Shape 338">
            <a:extLst>
              <a:ext uri="{FF2B5EF4-FFF2-40B4-BE49-F238E27FC236}">
                <a16:creationId xmlns:a16="http://schemas.microsoft.com/office/drawing/2014/main" id="{5E1D270C-E852-B046-AC1C-23D8E2A838FB}"/>
              </a:ext>
            </a:extLst>
          </p:cNvPr>
          <p:cNvSpPr txBox="1"/>
          <p:nvPr/>
        </p:nvSpPr>
        <p:spPr>
          <a:xfrm>
            <a:off x="11176658" y="12754037"/>
            <a:ext cx="1291263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400" b="1" dirty="0"/>
              <a:t>Scale parameter reduce the gap between the  high bit and low bit.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14987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195384" y="313197"/>
            <a:ext cx="24188615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2.2 </a:t>
            </a:r>
            <a:r>
              <a:rPr lang="en-US" b="1" dirty="0"/>
              <a:t>Quantization and Training of Neural Networks for Efficient Integer-Arithmetic-Only Inference(CVPR 2018)</a:t>
            </a:r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0133187" y="10457786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9772D-D9C2-1D49-8024-EB598535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0" y="10103936"/>
            <a:ext cx="10022469" cy="307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D0E80-FAD3-DB4D-A959-2C767E0D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297" y="2213431"/>
            <a:ext cx="6473211" cy="11201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73982-CF84-5B40-9966-FA131B04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0" y="2213431"/>
            <a:ext cx="13609028" cy="74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07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1464162" y="159010"/>
            <a:ext cx="26251877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4800" b="1" i="1" dirty="0"/>
              <a:t>2.2 </a:t>
            </a:r>
            <a:r>
              <a:rPr lang="en-US" sz="4800" b="1" i="1" dirty="0"/>
              <a:t>Towards Effective Low-</a:t>
            </a:r>
            <a:r>
              <a:rPr lang="en-US" sz="4800" b="1" i="1" dirty="0" err="1"/>
              <a:t>bitwidth</a:t>
            </a:r>
            <a:r>
              <a:rPr lang="en-US" sz="4800" b="1" i="1" dirty="0"/>
              <a:t> Convolutional Neural</a:t>
            </a:r>
          </a:p>
          <a:p>
            <a:r>
              <a:rPr lang="en-US" sz="4800" b="1" i="1" dirty="0"/>
              <a:t> Networks(CVPR2018)</a:t>
            </a:r>
          </a:p>
          <a:p>
            <a:r>
              <a:rPr lang="zh-CN" altLang="en-US" b="1" dirty="0"/>
              <a:t>   </a:t>
            </a:r>
            <a:r>
              <a:rPr lang="en-US" altLang="zh-CN" b="1" dirty="0"/>
              <a:t>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0133187" y="10457786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1066192" y="1628322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CFDED-B464-344C-B66D-C88F3611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37" y="2118405"/>
            <a:ext cx="6853670" cy="6191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97EFF1-3A32-2B4E-A9E6-913B3BB07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6" y="2093992"/>
            <a:ext cx="8769184" cy="10803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4AE814-12BF-8D4D-BC79-A6267CD66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75" y="3629385"/>
            <a:ext cx="8176297" cy="6191405"/>
          </a:xfrm>
          <a:prstGeom prst="rect">
            <a:avLst/>
          </a:prstGeom>
        </p:spPr>
      </p:pic>
      <p:sp>
        <p:nvSpPr>
          <p:cNvPr id="20" name="Shape 338">
            <a:extLst>
              <a:ext uri="{FF2B5EF4-FFF2-40B4-BE49-F238E27FC236}">
                <a16:creationId xmlns:a16="http://schemas.microsoft.com/office/drawing/2014/main" id="{BC3D6A3B-9FD8-824B-91F4-69AC6B1DD7C6}"/>
              </a:ext>
            </a:extLst>
          </p:cNvPr>
          <p:cNvSpPr txBox="1"/>
          <p:nvPr/>
        </p:nvSpPr>
        <p:spPr>
          <a:xfrm>
            <a:off x="10238825" y="11160272"/>
            <a:ext cx="14302424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2400" b="1" dirty="0"/>
              <a:t>Algorithm1:16_16 -&gt; 8_16</a:t>
            </a:r>
          </a:p>
          <a:p>
            <a:pPr algn="l"/>
            <a:r>
              <a:rPr lang="en-US" altLang="zh-CN" sz="2400" b="1" dirty="0"/>
              <a:t>Algorithm2:32_32 -&gt;16_16 –&gt;8_8 –&gt;6_6</a:t>
            </a:r>
            <a:endParaRPr lang="zh-CN" altLang="en-US" sz="2400" b="1" dirty="0"/>
          </a:p>
          <a:p>
            <a:pPr algn="l"/>
            <a:r>
              <a:rPr lang="en-US" altLang="zh-CN" sz="2400" b="1" dirty="0"/>
              <a:t>Algorithm3:Reload the full-precision parameter </a:t>
            </a:r>
          </a:p>
          <a:p>
            <a:pPr algn="l"/>
            <a:r>
              <a:rPr lang="en-US" altLang="zh-CN" sz="2400" b="1" dirty="0"/>
              <a:t>Using a full-precision network to get a guide L2-loss</a:t>
            </a:r>
            <a:endParaRPr lang="zh-CN" altLang="en-US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14BEA7-6FAA-9C4C-9480-C6152860F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37" y="8505721"/>
            <a:ext cx="6765822" cy="482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C1F259-5574-7E42-8072-362961540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37" y="9183794"/>
            <a:ext cx="6836542" cy="1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55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226786" y="170137"/>
            <a:ext cx="1490407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</a:t>
            </a:r>
            <a:r>
              <a:rPr lang="en-US" altLang="zh-CN" b="1" i="1" dirty="0"/>
              <a:t>Pruning – Make Weights Sparse</a:t>
            </a:r>
          </a:p>
          <a:p>
            <a:endParaRPr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527289" y="1092921"/>
            <a:ext cx="23721523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Method1</a:t>
            </a:r>
            <a:r>
              <a:rPr lang="zh-CN" altLang="en-US" sz="4800" b="1" i="1" dirty="0"/>
              <a:t>：</a:t>
            </a:r>
            <a:r>
              <a:rPr lang="en-US" altLang="zh-CN" sz="4800" dirty="0"/>
              <a:t> </a:t>
            </a:r>
            <a:r>
              <a:rPr lang="en-US" altLang="zh-CN" sz="4800" b="1" i="1" dirty="0"/>
              <a:t>Optimal Brain Damage </a:t>
            </a:r>
            <a:r>
              <a:rPr lang="fr-FR" altLang="zh-CN" sz="4800" b="1" i="1" dirty="0"/>
              <a:t>[Lecun et al., NIPS 1989]</a:t>
            </a:r>
            <a:r>
              <a:rPr lang="en-US" altLang="zh-CN" sz="4800" b="1" i="1" dirty="0"/>
              <a:t>		</a:t>
            </a:r>
          </a:p>
          <a:p>
            <a:pPr algn="l"/>
            <a:endParaRPr lang="en-US" altLang="zh-CN" sz="48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C9F5BF-10F2-4FAD-8A85-C6C2BC5D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2" y="2450540"/>
            <a:ext cx="10980355" cy="10172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B4B56C-7348-4D93-B1D4-2697D34B0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050" y="2598163"/>
            <a:ext cx="10859563" cy="9877291"/>
          </a:xfrm>
          <a:prstGeom prst="rect">
            <a:avLst/>
          </a:prstGeom>
        </p:spPr>
      </p:pic>
      <p:sp>
        <p:nvSpPr>
          <p:cNvPr id="9" name="Shape 338">
            <a:extLst>
              <a:ext uri="{FF2B5EF4-FFF2-40B4-BE49-F238E27FC236}">
                <a16:creationId xmlns:a16="http://schemas.microsoft.com/office/drawing/2014/main" id="{C3504341-F45B-4917-8FA9-52A664AA9485}"/>
              </a:ext>
            </a:extLst>
          </p:cNvPr>
          <p:cNvSpPr txBox="1"/>
          <p:nvPr/>
        </p:nvSpPr>
        <p:spPr>
          <a:xfrm>
            <a:off x="948002" y="12419622"/>
            <a:ext cx="2372152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Source:</a:t>
            </a:r>
            <a:r>
              <a:rPr lang="fr-FR" altLang="zh-CN" sz="4000" b="1" dirty="0"/>
              <a:t>Lecun et al., NIPS 1989, Pattern classification.</a:t>
            </a:r>
            <a:r>
              <a:rPr lang="en-US" altLang="zh-CN" sz="4000" b="1" dirty="0"/>
              <a:t>	</a:t>
            </a:r>
          </a:p>
          <a:p>
            <a:pPr algn="l"/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33000849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332137" y="116939"/>
            <a:ext cx="2625187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4800" b="1" i="1" dirty="0"/>
              <a:t>2.2 </a:t>
            </a:r>
            <a:r>
              <a:rPr lang="en-US" altLang="zh-CN" sz="4800" b="1" i="1" dirty="0" err="1"/>
              <a:t>diss</a:t>
            </a:r>
            <a:r>
              <a:rPr lang="zh-CN" altLang="en-US" b="1" dirty="0"/>
              <a:t>   </a:t>
            </a:r>
            <a:r>
              <a:rPr lang="en-US" altLang="zh-CN" b="1" dirty="0"/>
              <a:t> </a:t>
            </a:r>
            <a:endParaRPr lang="en-US" altLang="zh-CN" b="1" i="1" dirty="0"/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0133187" y="10457786"/>
            <a:ext cx="180593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1066192" y="1628322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143FB5-2751-3D44-914B-1CB35BBE5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2975"/>
              </p:ext>
            </p:extLst>
          </p:nvPr>
        </p:nvGraphicFramePr>
        <p:xfrm>
          <a:off x="12113956" y="2065363"/>
          <a:ext cx="11994981" cy="7955970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900289">
                  <a:extLst>
                    <a:ext uri="{9D8B030D-6E8A-4147-A177-3AD203B41FA5}">
                      <a16:colId xmlns:a16="http://schemas.microsoft.com/office/drawing/2014/main" val="3998923121"/>
                    </a:ext>
                  </a:extLst>
                </a:gridCol>
                <a:gridCol w="8094692">
                  <a:extLst>
                    <a:ext uri="{9D8B030D-6E8A-4147-A177-3AD203B41FA5}">
                      <a16:colId xmlns:a16="http://schemas.microsoft.com/office/drawing/2014/main" val="2995963831"/>
                    </a:ext>
                  </a:extLst>
                </a:gridCol>
              </a:tblGrid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Quantization Method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Testbench(ImageNet)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2102265283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BCN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None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1050405695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BNN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None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607613453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XNOR-Net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AlexNet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2672855350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TWN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ResNet-18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3173203183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QNN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AlexNet,CaffeNet,VGG-16,CNN-S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1263754882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DoreFaNet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AlexNet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4136491910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ABC-Net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ResNet-18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110547871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WAGE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>
                          <a:effectLst/>
                        </a:rPr>
                        <a:t>AlexNet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3976302105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TTQ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ResNet(20,32,44,56)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489422966"/>
                  </a:ext>
                </a:extLst>
              </a:tr>
              <a:tr h="467979"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SYQ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AlexNet,ResNet18,ResNet-50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4094059436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GQ(BN integrated).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>
                          <a:solidFill>
                            <a:srgbClr val="FF0000"/>
                          </a:solidFill>
                          <a:effectLst/>
                        </a:rPr>
                        <a:t>ResNet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(50,100,150),Inception v3,MobileNet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2016553117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TEL-CNN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effectLst/>
                        </a:rPr>
                        <a:t>AlexNet</a:t>
                      </a:r>
                      <a:endParaRPr lang="en-US" sz="2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2072072534"/>
                  </a:ext>
                </a:extLst>
              </a:tr>
              <a:tr h="312364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INQ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</a:rPr>
                        <a:t>AlexNet,VGG-16,GoogleNet,ResNet-18,ResNet-50</a:t>
                      </a:r>
                      <a:endParaRPr lang="en-US" sz="2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680552305"/>
                  </a:ext>
                </a:extLst>
              </a:tr>
              <a:tr h="322526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effectLst/>
                        </a:rPr>
                        <a:t>Ours(BN integrated)</a:t>
                      </a:r>
                      <a:endParaRPr lang="en-US" sz="2800" b="1" i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effectLst/>
                        </a:rPr>
                        <a:t>GoogleNet，ResNet-50，MobileNetV2， ShuffleNetV2</a:t>
                      </a:r>
                      <a:endParaRPr lang="en-US" sz="2800" b="1" i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6781" marR="46781" marT="23391" marB="23391" anchor="ctr"/>
                </a:tc>
                <a:extLst>
                  <a:ext uri="{0D108BD9-81ED-4DB2-BD59-A6C34878D82A}">
                    <a16:rowId xmlns:a16="http://schemas.microsoft.com/office/drawing/2014/main" val="393459419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6A269D2-A1E7-594E-88C1-C9753C3F6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1" y="1881111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Shape 338">
            <a:extLst>
              <a:ext uri="{FF2B5EF4-FFF2-40B4-BE49-F238E27FC236}">
                <a16:creationId xmlns:a16="http://schemas.microsoft.com/office/drawing/2014/main" id="{5B89D7F3-2639-8744-AC84-247B2553BD95}"/>
              </a:ext>
            </a:extLst>
          </p:cNvPr>
          <p:cNvSpPr txBox="1"/>
          <p:nvPr/>
        </p:nvSpPr>
        <p:spPr>
          <a:xfrm>
            <a:off x="-4507294" y="1411946"/>
            <a:ext cx="14302424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600" b="1" dirty="0"/>
              <a:t>All for papers</a:t>
            </a:r>
            <a:endParaRPr lang="zh-CN" alt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7C22F-32E4-664F-8029-7C4B44AE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" y="2581963"/>
            <a:ext cx="11568956" cy="6908839"/>
          </a:xfrm>
          <a:prstGeom prst="rect">
            <a:avLst/>
          </a:prstGeom>
        </p:spPr>
      </p:pic>
      <p:sp>
        <p:nvSpPr>
          <p:cNvPr id="17" name="Shape 338">
            <a:extLst>
              <a:ext uri="{FF2B5EF4-FFF2-40B4-BE49-F238E27FC236}">
                <a16:creationId xmlns:a16="http://schemas.microsoft.com/office/drawing/2014/main" id="{7D2B47C2-E776-4A48-8CAB-698B37D4D6E5}"/>
              </a:ext>
            </a:extLst>
          </p:cNvPr>
          <p:cNvSpPr txBox="1"/>
          <p:nvPr/>
        </p:nvSpPr>
        <p:spPr>
          <a:xfrm>
            <a:off x="506996" y="10331648"/>
            <a:ext cx="23601941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zh-CN" altLang="en-US" sz="3200" b="1" dirty="0"/>
              <a:t>    </a:t>
            </a:r>
            <a:r>
              <a:rPr lang="en-US" altLang="zh-CN" sz="3200" b="1" dirty="0"/>
              <a:t>The quantization methods quality are related to the compact of network but almost all the quantization methods perform experiments 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</a:t>
            </a:r>
            <a:r>
              <a:rPr lang="en-US" sz="3200" b="1" dirty="0"/>
              <a:t>edundant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network, but most networks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 </a:t>
            </a:r>
            <a:r>
              <a:rPr lang="en-US" sz="3200" b="1" dirty="0"/>
              <a:t>mobile end are compact networks.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379788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A7814-DF29-DD4E-A0A3-DCF1FF85D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7486917"/>
            <a:ext cx="14657189" cy="5303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00C7F-1C2D-1D4F-B9E3-990C14449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20" y="1393200"/>
            <a:ext cx="9921240" cy="5303877"/>
          </a:xfrm>
          <a:prstGeom prst="rect">
            <a:avLst/>
          </a:prstGeom>
        </p:spPr>
      </p:pic>
      <p:sp>
        <p:nvSpPr>
          <p:cNvPr id="8" name="Shape 338">
            <a:extLst>
              <a:ext uri="{FF2B5EF4-FFF2-40B4-BE49-F238E27FC236}">
                <a16:creationId xmlns:a16="http://schemas.microsoft.com/office/drawing/2014/main" id="{A6A4F2AB-2B5C-7A4A-984A-EDB7D692B343}"/>
              </a:ext>
            </a:extLst>
          </p:cNvPr>
          <p:cNvSpPr txBox="1"/>
          <p:nvPr/>
        </p:nvSpPr>
        <p:spPr>
          <a:xfrm>
            <a:off x="332137" y="116939"/>
            <a:ext cx="2625187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4800" b="1" i="1" dirty="0"/>
              <a:t>2.2 AMC</a:t>
            </a:r>
            <a:r>
              <a:rPr lang="zh-CN" altLang="en-US" sz="4800" b="1" i="1" dirty="0"/>
              <a:t> </a:t>
            </a:r>
            <a:r>
              <a:rPr lang="en-US" altLang="zh-CN" sz="4800" b="1" i="1" dirty="0"/>
              <a:t>vs</a:t>
            </a:r>
            <a:r>
              <a:rPr lang="zh-CN" altLang="en-US" sz="4800" b="1" i="1" dirty="0"/>
              <a:t> </a:t>
            </a:r>
            <a:r>
              <a:rPr lang="en-US" altLang="zh-CN" sz="4800" b="1" i="1" dirty="0"/>
              <a:t>My quantization</a:t>
            </a:r>
            <a:r>
              <a:rPr lang="zh-CN" altLang="en-US" b="1" dirty="0"/>
              <a:t>   </a:t>
            </a:r>
            <a:r>
              <a:rPr lang="en-US" altLang="zh-CN" b="1" dirty="0"/>
              <a:t> </a:t>
            </a:r>
            <a:endParaRPr lang="en-US" altLang="zh-CN" b="1" i="1" dirty="0"/>
          </a:p>
        </p:txBody>
      </p:sp>
      <p:sp>
        <p:nvSpPr>
          <p:cNvPr id="9" name="Shape 338">
            <a:extLst>
              <a:ext uri="{FF2B5EF4-FFF2-40B4-BE49-F238E27FC236}">
                <a16:creationId xmlns:a16="http://schemas.microsoft.com/office/drawing/2014/main" id="{C66D8235-338C-5C4F-B380-E0C769E6B821}"/>
              </a:ext>
            </a:extLst>
          </p:cNvPr>
          <p:cNvSpPr txBox="1"/>
          <p:nvPr/>
        </p:nvSpPr>
        <p:spPr>
          <a:xfrm>
            <a:off x="10858501" y="6742211"/>
            <a:ext cx="134873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3200" b="1" dirty="0"/>
              <a:t>AMC</a:t>
            </a:r>
            <a:endParaRPr lang="zh-CN" altLang="en-US" sz="3200" b="1" dirty="0"/>
          </a:p>
        </p:txBody>
      </p:sp>
      <p:sp>
        <p:nvSpPr>
          <p:cNvPr id="10" name="Shape 338">
            <a:extLst>
              <a:ext uri="{FF2B5EF4-FFF2-40B4-BE49-F238E27FC236}">
                <a16:creationId xmlns:a16="http://schemas.microsoft.com/office/drawing/2014/main" id="{9C9BB884-6A5B-E54E-B916-2BB39AB830DB}"/>
              </a:ext>
            </a:extLst>
          </p:cNvPr>
          <p:cNvSpPr txBox="1"/>
          <p:nvPr/>
        </p:nvSpPr>
        <p:spPr>
          <a:xfrm>
            <a:off x="9841230" y="12909269"/>
            <a:ext cx="459485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3200" b="1" dirty="0"/>
              <a:t>Quantization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92652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8">
            <a:extLst>
              <a:ext uri="{FF2B5EF4-FFF2-40B4-BE49-F238E27FC236}">
                <a16:creationId xmlns:a16="http://schemas.microsoft.com/office/drawing/2014/main" id="{A6A4F2AB-2B5C-7A4A-984A-EDB7D692B343}"/>
              </a:ext>
            </a:extLst>
          </p:cNvPr>
          <p:cNvSpPr txBox="1"/>
          <p:nvPr/>
        </p:nvSpPr>
        <p:spPr>
          <a:xfrm>
            <a:off x="332137" y="116939"/>
            <a:ext cx="23676725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sz="4800" b="1" i="1" dirty="0"/>
              <a:t>2.2 </a:t>
            </a:r>
            <a:r>
              <a:rPr lang="en-US" sz="4800" b="1" i="1" dirty="0" err="1"/>
              <a:t>SnaPEA</a:t>
            </a:r>
            <a:r>
              <a:rPr lang="zh-CN" altLang="en-US" sz="4800" b="1" i="1" dirty="0"/>
              <a:t>：</a:t>
            </a:r>
            <a:r>
              <a:rPr lang="en-US" sz="4800" b="1" i="1" dirty="0"/>
              <a:t> Predictive Early Activation for Reducing Computation in Deep Convolutional Neural Networks </a:t>
            </a:r>
            <a:r>
              <a:rPr lang="en-US" altLang="zh-CN" sz="4800" b="1" i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25331-663A-6949-AEAD-D7667D94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" y="2100265"/>
            <a:ext cx="8948336" cy="3808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BE56F-6662-5E4C-B157-D7F0AD0E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99" y="2100265"/>
            <a:ext cx="12598400" cy="416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28484-0F95-E548-A2D5-C53A5CC1D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59" y="6664569"/>
            <a:ext cx="8805714" cy="660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651A-CF7D-414B-A9A1-6D846A1B6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583" y="6679535"/>
            <a:ext cx="10931591" cy="65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551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-2336800" y="336643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3.1 </a:t>
            </a:r>
            <a:r>
              <a:rPr lang="en-US" altLang="zh-CN" b="1" i="1" dirty="0"/>
              <a:t>Application Scenarios</a:t>
            </a:r>
            <a:r>
              <a:rPr lang="en-US" altLang="zh-CN" b="1" dirty="0"/>
              <a:t> </a:t>
            </a:r>
            <a:endParaRPr lang="en-US" altLang="zh-CN" b="1" i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18FD7B2A-E8A5-49AA-9820-3E14A1348068}"/>
              </a:ext>
            </a:extLst>
          </p:cNvPr>
          <p:cNvSpPr txBox="1"/>
          <p:nvPr/>
        </p:nvSpPr>
        <p:spPr>
          <a:xfrm>
            <a:off x="793106" y="1389373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How Compressed algorithm’s used on Hardware?</a:t>
            </a:r>
          </a:p>
        </p:txBody>
      </p:sp>
      <p:sp>
        <p:nvSpPr>
          <p:cNvPr id="22" name="Shape 338">
            <a:extLst>
              <a:ext uri="{FF2B5EF4-FFF2-40B4-BE49-F238E27FC236}">
                <a16:creationId xmlns:a16="http://schemas.microsoft.com/office/drawing/2014/main" id="{27FD0508-B270-4B3A-A8DA-CCA2485B1A60}"/>
              </a:ext>
            </a:extLst>
          </p:cNvPr>
          <p:cNvSpPr txBox="1"/>
          <p:nvPr/>
        </p:nvSpPr>
        <p:spPr>
          <a:xfrm>
            <a:off x="-919284" y="12847151"/>
            <a:ext cx="1372688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3200" b="1" dirty="0"/>
          </a:p>
        </p:txBody>
      </p:sp>
      <p:sp>
        <p:nvSpPr>
          <p:cNvPr id="26" name="Shape 338">
            <a:extLst>
              <a:ext uri="{FF2B5EF4-FFF2-40B4-BE49-F238E27FC236}">
                <a16:creationId xmlns:a16="http://schemas.microsoft.com/office/drawing/2014/main" id="{0E6CA4AD-A0B4-48C7-BE41-966694B070BE}"/>
              </a:ext>
            </a:extLst>
          </p:cNvPr>
          <p:cNvSpPr txBox="1"/>
          <p:nvPr/>
        </p:nvSpPr>
        <p:spPr>
          <a:xfrm>
            <a:off x="0" y="11219027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Go through ,zero skip , bit flip and XOR</a:t>
            </a:r>
          </a:p>
        </p:txBody>
      </p:sp>
      <p:sp>
        <p:nvSpPr>
          <p:cNvPr id="27" name="Shape 338">
            <a:extLst>
              <a:ext uri="{FF2B5EF4-FFF2-40B4-BE49-F238E27FC236}">
                <a16:creationId xmlns:a16="http://schemas.microsoft.com/office/drawing/2014/main" id="{6D943860-AC35-4304-9A0F-340BA501A22C}"/>
              </a:ext>
            </a:extLst>
          </p:cNvPr>
          <p:cNvSpPr txBox="1"/>
          <p:nvPr/>
        </p:nvSpPr>
        <p:spPr>
          <a:xfrm>
            <a:off x="15542210" y="5306371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Multiplication device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14FBBF-92FE-4FA6-8C75-4FC76667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939" y="3211919"/>
            <a:ext cx="8796584" cy="2183486"/>
          </a:xfrm>
          <a:prstGeom prst="rect">
            <a:avLst/>
          </a:prstGeom>
        </p:spPr>
      </p:pic>
      <p:pic>
        <p:nvPicPr>
          <p:cNvPr id="1026" name="Picture 2" descr="ç¸å³å¾ç">
            <a:extLst>
              <a:ext uri="{FF2B5EF4-FFF2-40B4-BE49-F238E27FC236}">
                <a16:creationId xmlns:a16="http://schemas.microsoft.com/office/drawing/2014/main" id="{892BE0F5-3944-4E0E-A690-9AFE620C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216" y="6513426"/>
            <a:ext cx="8623678" cy="491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4FF149-40A6-41BF-8C11-7B320DBC6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6" y="3261185"/>
            <a:ext cx="13381004" cy="8076286"/>
          </a:xfrm>
          <a:prstGeom prst="rect">
            <a:avLst/>
          </a:prstGeom>
        </p:spPr>
      </p:pic>
      <p:sp>
        <p:nvSpPr>
          <p:cNvPr id="30" name="Shape 338">
            <a:extLst>
              <a:ext uri="{FF2B5EF4-FFF2-40B4-BE49-F238E27FC236}">
                <a16:creationId xmlns:a16="http://schemas.microsoft.com/office/drawing/2014/main" id="{27C6308A-C86F-48DB-A339-99C600BDA732}"/>
              </a:ext>
            </a:extLst>
          </p:cNvPr>
          <p:cNvSpPr txBox="1"/>
          <p:nvPr/>
        </p:nvSpPr>
        <p:spPr>
          <a:xfrm>
            <a:off x="16403731" y="11302245"/>
            <a:ext cx="718716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Look up table</a:t>
            </a:r>
          </a:p>
        </p:txBody>
      </p:sp>
    </p:spTree>
    <p:extLst>
      <p:ext uri="{BB962C8B-B14F-4D97-AF65-F5344CB8AC3E}">
        <p14:creationId xmlns:p14="http://schemas.microsoft.com/office/powerpoint/2010/main" val="23183314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F1263-E8DB-F547-937C-BEDBC52C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075" y="6542183"/>
            <a:ext cx="13277850" cy="110347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Thanks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1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335643" y="100448"/>
            <a:ext cx="1490407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</a:t>
            </a:r>
            <a:r>
              <a:rPr lang="en-US" altLang="zh-CN" b="1" i="1" dirty="0"/>
              <a:t>Pruning – Make Weights Sparse</a:t>
            </a:r>
          </a:p>
          <a:p>
            <a:endParaRPr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662477" y="977609"/>
            <a:ext cx="23721523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Method2</a:t>
            </a:r>
            <a:r>
              <a:rPr lang="zh-CN" altLang="en-US" sz="4800" b="1" i="1" dirty="0"/>
              <a:t>：</a:t>
            </a:r>
            <a:r>
              <a:rPr lang="en-US" altLang="zh-CN" sz="4800" b="1" i="1" dirty="0"/>
              <a:t>magnitude-based pruning methods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6A7E55-CB72-4AF5-A913-CBEA7208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6" y="2147160"/>
            <a:ext cx="14886613" cy="53567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7D1CEF-BE31-4EDC-A823-3ACE42807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6" y="8796341"/>
            <a:ext cx="14468667" cy="3545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EE22F-DDF5-4090-AD5E-429BE2017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7283" y="2147160"/>
            <a:ext cx="8576774" cy="5767684"/>
          </a:xfrm>
          <a:prstGeom prst="rect">
            <a:avLst/>
          </a:prstGeom>
        </p:spPr>
      </p:pic>
      <p:sp>
        <p:nvSpPr>
          <p:cNvPr id="9" name="Shape 338">
            <a:extLst>
              <a:ext uri="{FF2B5EF4-FFF2-40B4-BE49-F238E27FC236}">
                <a16:creationId xmlns:a16="http://schemas.microsoft.com/office/drawing/2014/main" id="{328BE3F7-51CA-4778-9FF1-F5E88AD73246}"/>
              </a:ext>
            </a:extLst>
          </p:cNvPr>
          <p:cNvSpPr txBox="1"/>
          <p:nvPr/>
        </p:nvSpPr>
        <p:spPr>
          <a:xfrm>
            <a:off x="1634934" y="7458779"/>
            <a:ext cx="13126095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dirty="0"/>
              <a:t>Three stage compression pipeline</a:t>
            </a:r>
            <a:endParaRPr lang="en-US" altLang="zh-CN" sz="4800" b="1" i="1" dirty="0"/>
          </a:p>
        </p:txBody>
      </p:sp>
      <p:sp>
        <p:nvSpPr>
          <p:cNvPr id="10" name="Shape 338">
            <a:extLst>
              <a:ext uri="{FF2B5EF4-FFF2-40B4-BE49-F238E27FC236}">
                <a16:creationId xmlns:a16="http://schemas.microsoft.com/office/drawing/2014/main" id="{9BAD46BE-D254-40B7-A1E9-BEA95055B649}"/>
              </a:ext>
            </a:extLst>
          </p:cNvPr>
          <p:cNvSpPr txBox="1"/>
          <p:nvPr/>
        </p:nvSpPr>
        <p:spPr>
          <a:xfrm>
            <a:off x="17061545" y="7903361"/>
            <a:ext cx="13126095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dirty="0"/>
              <a:t>quantization</a:t>
            </a:r>
            <a:endParaRPr lang="en-US" altLang="zh-CN" sz="4800" b="1" i="1" dirty="0"/>
          </a:p>
        </p:txBody>
      </p:sp>
      <p:sp>
        <p:nvSpPr>
          <p:cNvPr id="11" name="Shape 338">
            <a:extLst>
              <a:ext uri="{FF2B5EF4-FFF2-40B4-BE49-F238E27FC236}">
                <a16:creationId xmlns:a16="http://schemas.microsoft.com/office/drawing/2014/main" id="{F8646A6A-714A-40E9-90E1-592E7D2E2FF7}"/>
              </a:ext>
            </a:extLst>
          </p:cNvPr>
          <p:cNvSpPr txBox="1"/>
          <p:nvPr/>
        </p:nvSpPr>
        <p:spPr>
          <a:xfrm>
            <a:off x="4639392" y="12283611"/>
            <a:ext cx="6899466" cy="9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dirty="0"/>
              <a:t>Encoding method</a:t>
            </a:r>
            <a:endParaRPr lang="en-US" altLang="zh-CN" sz="4800" b="1" i="1" dirty="0"/>
          </a:p>
        </p:txBody>
      </p:sp>
      <p:sp>
        <p:nvSpPr>
          <p:cNvPr id="12" name="Shape 338">
            <a:extLst>
              <a:ext uri="{FF2B5EF4-FFF2-40B4-BE49-F238E27FC236}">
                <a16:creationId xmlns:a16="http://schemas.microsoft.com/office/drawing/2014/main" id="{D9AFAAF7-8987-424A-9FE0-0AF62EC213CD}"/>
              </a:ext>
            </a:extLst>
          </p:cNvPr>
          <p:cNvSpPr txBox="1"/>
          <p:nvPr/>
        </p:nvSpPr>
        <p:spPr>
          <a:xfrm>
            <a:off x="15263846" y="8952582"/>
            <a:ext cx="9512037" cy="1707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400" b="1" dirty="0"/>
              <a:t>Source: Deep compression by Song Han</a:t>
            </a:r>
          </a:p>
        </p:txBody>
      </p:sp>
    </p:spTree>
    <p:extLst>
      <p:ext uri="{BB962C8B-B14F-4D97-AF65-F5344CB8AC3E}">
        <p14:creationId xmlns:p14="http://schemas.microsoft.com/office/powerpoint/2010/main" val="36388007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517405" y="246643"/>
            <a:ext cx="3319174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 INQ</a:t>
            </a:r>
            <a:endParaRPr lang="en-US" altLang="zh-CN" b="1" i="1" dirty="0"/>
          </a:p>
          <a:p>
            <a:endParaRPr lang="en-US"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379449" y="8839567"/>
            <a:ext cx="23721523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 latinLnBrk="1"/>
            <a:r>
              <a:rPr lang="ja-JP" altLang="en-US" sz="4800" b="1"/>
              <a:t> </a:t>
            </a:r>
            <a:r>
              <a:rPr lang="en-US" altLang="ja-JP" sz="4800" b="1" dirty="0"/>
              <a:t>(1)</a:t>
            </a:r>
            <a:r>
              <a:rPr lang="ja-JP" altLang="en-US" sz="4800" b="1"/>
              <a:t>先将每个</a:t>
            </a:r>
            <a:r>
              <a:rPr lang="en-US" sz="4800" b="1" dirty="0"/>
              <a:t>kernel</a:t>
            </a:r>
            <a:r>
              <a:rPr lang="ja-JP" altLang="en-US" sz="4800" b="1"/>
              <a:t>的数据分为</a:t>
            </a:r>
            <a:r>
              <a:rPr lang="en-US" altLang="ja-JP" sz="4800" b="1" dirty="0"/>
              <a:t>2</a:t>
            </a:r>
            <a:r>
              <a:rPr lang="ja-JP" altLang="en-US" sz="4800" b="1"/>
              <a:t>个组，一组量化编码另一组保持不变，</a:t>
            </a:r>
            <a:r>
              <a:rPr lang="en-US" altLang="ja-JP" sz="4800" b="1" dirty="0"/>
              <a:t>(2)</a:t>
            </a:r>
            <a:r>
              <a:rPr lang="ja-JP" altLang="en-US" sz="4800" b="1"/>
              <a:t>再使用训练集去训练这个模型直到收敛。</a:t>
            </a:r>
            <a:r>
              <a:rPr lang="en-US" altLang="ja-JP" sz="4800" b="1" dirty="0"/>
              <a:t>(3)</a:t>
            </a:r>
            <a:r>
              <a:rPr lang="ja-JP" altLang="en-US" sz="4800" b="1"/>
              <a:t>再把之前已量化编码的数据固定住，把之前没有量化编码的数据分为两组，一组量化编码，一组保持不变，</a:t>
            </a:r>
            <a:r>
              <a:rPr lang="en-US" altLang="ja-JP" sz="4800" b="1" dirty="0"/>
              <a:t>(4)</a:t>
            </a:r>
            <a:r>
              <a:rPr lang="ja-JP" altLang="en-US" sz="4800" b="1"/>
              <a:t>继续使用训练集来训练，直至模型收敛。</a:t>
            </a:r>
          </a:p>
          <a:p>
            <a:pPr algn="l" latinLnBrk="1"/>
            <a:r>
              <a:rPr lang="en-US" altLang="ja-JP" sz="4800" b="1" dirty="0"/>
              <a:t>(5)</a:t>
            </a:r>
            <a:r>
              <a:rPr lang="ja-JP" altLang="en-US" sz="4800" b="1"/>
              <a:t>重复上述操作，把</a:t>
            </a:r>
            <a:r>
              <a:rPr lang="en-US" sz="4800" b="1" dirty="0"/>
              <a:t>kernel</a:t>
            </a:r>
            <a:r>
              <a:rPr lang="ja-JP" altLang="en-US" sz="4800" b="1"/>
              <a:t>中的所有的权重都编码量化了，则认为模型已压缩。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1ED55-8FBC-3045-9A80-7778930FD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841" y="1854770"/>
            <a:ext cx="11277600" cy="664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19210E-7341-A44C-89F2-C419AEC29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9" y="2007167"/>
            <a:ext cx="11586728" cy="2786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3833B4-9D35-404F-A3E2-F8A19A5C6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9" y="5498925"/>
            <a:ext cx="11789049" cy="25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9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477157" y="223534"/>
            <a:ext cx="1490407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</a:t>
            </a:r>
            <a:r>
              <a:rPr lang="en-US" altLang="zh-CN" b="1" i="1" dirty="0"/>
              <a:t>Pruning – Make Weights Sparse</a:t>
            </a:r>
          </a:p>
          <a:p>
            <a:endParaRPr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662477" y="1100695"/>
            <a:ext cx="23721523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Method3</a:t>
            </a:r>
            <a:r>
              <a:rPr lang="zh-CN" altLang="en-US" sz="4800" b="1" i="1" dirty="0"/>
              <a:t>：</a:t>
            </a:r>
            <a:r>
              <a:rPr lang="en-US" altLang="zh-CN" sz="4800" b="1" i="1" dirty="0"/>
              <a:t>Energy-Aware Pruning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</a:t>
            </a:r>
            <a:endParaRPr lang="en-US" altLang="zh-CN" sz="4800" b="1" i="1" dirty="0"/>
          </a:p>
          <a:p>
            <a:pPr algn="l"/>
            <a:endParaRPr lang="en-US" altLang="zh-CN" sz="4800" b="1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D4F89A-BD09-4EAB-A324-840AD692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7" y="8513145"/>
            <a:ext cx="18497892" cy="41021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488BA5-B56F-4AAB-94B9-A5BEE7DD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199" y="2439542"/>
            <a:ext cx="12769792" cy="52825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4BF572-8464-422C-B8FE-C606D2804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" y="2439543"/>
            <a:ext cx="8993637" cy="5140404"/>
          </a:xfrm>
          <a:prstGeom prst="rect">
            <a:avLst/>
          </a:prstGeom>
        </p:spPr>
      </p:pic>
      <p:sp>
        <p:nvSpPr>
          <p:cNvPr id="9" name="Shape 338">
            <a:extLst>
              <a:ext uri="{FF2B5EF4-FFF2-40B4-BE49-F238E27FC236}">
                <a16:creationId xmlns:a16="http://schemas.microsoft.com/office/drawing/2014/main" id="{AF2DE110-D922-4283-9C83-670B2F732E14}"/>
              </a:ext>
            </a:extLst>
          </p:cNvPr>
          <p:cNvSpPr txBox="1"/>
          <p:nvPr/>
        </p:nvSpPr>
        <p:spPr>
          <a:xfrm>
            <a:off x="13868400" y="7656583"/>
            <a:ext cx="13126095" cy="79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Memory consumption</a:t>
            </a:r>
          </a:p>
        </p:txBody>
      </p:sp>
      <p:sp>
        <p:nvSpPr>
          <p:cNvPr id="10" name="Shape 338">
            <a:extLst>
              <a:ext uri="{FF2B5EF4-FFF2-40B4-BE49-F238E27FC236}">
                <a16:creationId xmlns:a16="http://schemas.microsoft.com/office/drawing/2014/main" id="{0747EAA0-5277-469B-AD09-0FA17D84E0A6}"/>
              </a:ext>
            </a:extLst>
          </p:cNvPr>
          <p:cNvSpPr txBox="1"/>
          <p:nvPr/>
        </p:nvSpPr>
        <p:spPr>
          <a:xfrm>
            <a:off x="2331823" y="12700971"/>
            <a:ext cx="13126095" cy="79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Calculation of energy consumption</a:t>
            </a:r>
          </a:p>
        </p:txBody>
      </p:sp>
      <p:sp>
        <p:nvSpPr>
          <p:cNvPr id="11" name="Shape 338">
            <a:extLst>
              <a:ext uri="{FF2B5EF4-FFF2-40B4-BE49-F238E27FC236}">
                <a16:creationId xmlns:a16="http://schemas.microsoft.com/office/drawing/2014/main" id="{A91A26E7-BA58-4300-88C7-BE7F813C9424}"/>
              </a:ext>
            </a:extLst>
          </p:cNvPr>
          <p:cNvSpPr txBox="1"/>
          <p:nvPr/>
        </p:nvSpPr>
        <p:spPr>
          <a:xfrm>
            <a:off x="2331823" y="7591515"/>
            <a:ext cx="13126095" cy="79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Macs consumption</a:t>
            </a:r>
          </a:p>
        </p:txBody>
      </p:sp>
    </p:spTree>
    <p:extLst>
      <p:ext uri="{BB962C8B-B14F-4D97-AF65-F5344CB8AC3E}">
        <p14:creationId xmlns:p14="http://schemas.microsoft.com/office/powerpoint/2010/main" val="27788983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269999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477157" y="223534"/>
            <a:ext cx="1490407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</a:t>
            </a:r>
            <a:r>
              <a:rPr lang="en-US" altLang="zh-CN" b="1" i="1" dirty="0"/>
              <a:t>Pruning – Make Weights Sparse</a:t>
            </a:r>
          </a:p>
          <a:p>
            <a:endParaRPr b="1" dirty="0"/>
          </a:p>
        </p:txBody>
      </p:sp>
      <p:sp>
        <p:nvSpPr>
          <p:cNvPr id="5" name="Shape 338">
            <a:extLst>
              <a:ext uri="{FF2B5EF4-FFF2-40B4-BE49-F238E27FC236}">
                <a16:creationId xmlns:a16="http://schemas.microsoft.com/office/drawing/2014/main" id="{788F160F-03BE-4B99-A959-38E1824E342C}"/>
              </a:ext>
            </a:extLst>
          </p:cNvPr>
          <p:cNvSpPr txBox="1"/>
          <p:nvPr/>
        </p:nvSpPr>
        <p:spPr>
          <a:xfrm>
            <a:off x="662477" y="1100695"/>
            <a:ext cx="23721523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800" b="1" i="1" dirty="0"/>
              <a:t>Method3</a:t>
            </a:r>
            <a:r>
              <a:rPr lang="zh-CN" altLang="en-US" sz="4800" b="1" i="1" dirty="0"/>
              <a:t>：</a:t>
            </a:r>
            <a:r>
              <a:rPr lang="en-US" altLang="zh-CN" sz="4800" b="1" i="1" dirty="0"/>
              <a:t>Energy-Aware Pruning</a:t>
            </a:r>
          </a:p>
          <a:p>
            <a:pPr algn="l">
              <a:lnSpc>
                <a:spcPct val="125000"/>
              </a:lnSpc>
            </a:pPr>
            <a:r>
              <a:rPr lang="en-US" altLang="zh-CN" sz="4800" dirty="0"/>
              <a:t>	</a:t>
            </a:r>
            <a:endParaRPr lang="en-US" altLang="zh-CN" sz="4800" b="1" i="1" dirty="0"/>
          </a:p>
          <a:p>
            <a:pPr algn="l"/>
            <a:endParaRPr lang="en-US" altLang="zh-CN" sz="4800" b="1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3D8BDB-BACB-4FB2-BBA4-3A235171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" y="2162102"/>
            <a:ext cx="8457165" cy="8375273"/>
          </a:xfrm>
          <a:prstGeom prst="rect">
            <a:avLst/>
          </a:prstGeom>
        </p:spPr>
      </p:pic>
      <p:sp>
        <p:nvSpPr>
          <p:cNvPr id="12" name="Shape 338">
            <a:extLst>
              <a:ext uri="{FF2B5EF4-FFF2-40B4-BE49-F238E27FC236}">
                <a16:creationId xmlns:a16="http://schemas.microsoft.com/office/drawing/2014/main" id="{F93F84B9-C8E0-4299-9377-B3ED04F898A3}"/>
              </a:ext>
            </a:extLst>
          </p:cNvPr>
          <p:cNvSpPr txBox="1"/>
          <p:nvPr/>
        </p:nvSpPr>
        <p:spPr>
          <a:xfrm>
            <a:off x="912586" y="10638290"/>
            <a:ext cx="13126095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Energy-Aware Pruning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1CA8AA-0731-4731-AA58-94CCEA67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05" y="2265373"/>
            <a:ext cx="15339261" cy="8272002"/>
          </a:xfrm>
          <a:prstGeom prst="rect">
            <a:avLst/>
          </a:prstGeom>
        </p:spPr>
      </p:pic>
      <p:sp>
        <p:nvSpPr>
          <p:cNvPr id="14" name="Shape 338">
            <a:extLst>
              <a:ext uri="{FF2B5EF4-FFF2-40B4-BE49-F238E27FC236}">
                <a16:creationId xmlns:a16="http://schemas.microsoft.com/office/drawing/2014/main" id="{90903376-665E-488C-A3DA-F84A82B8C19E}"/>
              </a:ext>
            </a:extLst>
          </p:cNvPr>
          <p:cNvSpPr txBox="1"/>
          <p:nvPr/>
        </p:nvSpPr>
        <p:spPr>
          <a:xfrm>
            <a:off x="12647386" y="10589889"/>
            <a:ext cx="13126095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Energy-Aware Pruning Result</a:t>
            </a:r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DD7B95F0-3682-41E4-B7EF-A3AA09ED10B7}"/>
              </a:ext>
            </a:extLst>
          </p:cNvPr>
          <p:cNvSpPr txBox="1"/>
          <p:nvPr/>
        </p:nvSpPr>
        <p:spPr>
          <a:xfrm>
            <a:off x="477157" y="11205562"/>
            <a:ext cx="24266081" cy="2330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Remove weights from layers in order of highest to lowest energy 3.7x reduction in </a:t>
            </a:r>
            <a:r>
              <a:rPr lang="en-US" altLang="zh-CN" sz="4000" b="1" dirty="0" err="1"/>
              <a:t>AlexNet</a:t>
            </a:r>
            <a:r>
              <a:rPr lang="en-US" altLang="zh-CN" sz="4000" b="1" dirty="0"/>
              <a:t> / 1.6x reduction in </a:t>
            </a:r>
            <a:r>
              <a:rPr lang="en-US" altLang="zh-CN" sz="4000" b="1" dirty="0" err="1"/>
              <a:t>GoogLeNet</a:t>
            </a:r>
            <a:r>
              <a:rPr lang="en-US" altLang="zh-CN" sz="4000" b="1" dirty="0"/>
              <a:t> </a:t>
            </a:r>
          </a:p>
          <a:p>
            <a:pPr algn="l">
              <a:lnSpc>
                <a:spcPct val="125000"/>
              </a:lnSpc>
            </a:pPr>
            <a:r>
              <a:rPr lang="en-US" altLang="zh-CN" sz="4000" b="1" dirty="0"/>
              <a:t>Website: https://energyestimation.mit.edu/ </a:t>
            </a:r>
          </a:p>
        </p:txBody>
      </p:sp>
    </p:spTree>
    <p:extLst>
      <p:ext uri="{BB962C8B-B14F-4D97-AF65-F5344CB8AC3E}">
        <p14:creationId xmlns:p14="http://schemas.microsoft.com/office/powerpoint/2010/main" val="41055963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083DA-1FE4-FF4E-B222-52BAB050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9" y="2694940"/>
            <a:ext cx="23060929" cy="8917940"/>
          </a:xfrm>
          <a:prstGeom prst="rect">
            <a:avLst/>
          </a:prstGeom>
        </p:spPr>
      </p:pic>
      <p:sp>
        <p:nvSpPr>
          <p:cNvPr id="6" name="Shape 338">
            <a:extLst>
              <a:ext uri="{FF2B5EF4-FFF2-40B4-BE49-F238E27FC236}">
                <a16:creationId xmlns:a16="http://schemas.microsoft.com/office/drawing/2014/main" id="{6E7CE10A-8059-DC41-BC14-D0E3D492854D}"/>
              </a:ext>
            </a:extLst>
          </p:cNvPr>
          <p:cNvSpPr txBox="1"/>
          <p:nvPr/>
        </p:nvSpPr>
        <p:spPr>
          <a:xfrm>
            <a:off x="425479" y="459109"/>
            <a:ext cx="23691822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en-US" altLang="zh-CN" b="1" dirty="0"/>
              <a:t>2.2 </a:t>
            </a:r>
            <a:r>
              <a:rPr lang="en-US" dirty="0" err="1"/>
              <a:t>AutoML</a:t>
            </a:r>
            <a:r>
              <a:rPr lang="en-US" dirty="0"/>
              <a:t> for Model Compression and Acceleration on Mobile Devices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955240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138762" y="1836055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0" y="466047"/>
            <a:ext cx="10905409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1.1</a:t>
            </a:r>
            <a:r>
              <a:rPr lang="en-US" altLang="zh-CN" b="1" i="1" dirty="0"/>
              <a:t>Pruning activations</a:t>
            </a:r>
          </a:p>
        </p:txBody>
      </p:sp>
      <p:sp>
        <p:nvSpPr>
          <p:cNvPr id="14" name="Shape 338">
            <a:extLst>
              <a:ext uri="{FF2B5EF4-FFF2-40B4-BE49-F238E27FC236}">
                <a16:creationId xmlns:a16="http://schemas.microsoft.com/office/drawing/2014/main" id="{90903376-665E-488C-A3DA-F84A82B8C19E}"/>
              </a:ext>
            </a:extLst>
          </p:cNvPr>
          <p:cNvSpPr txBox="1"/>
          <p:nvPr/>
        </p:nvSpPr>
        <p:spPr>
          <a:xfrm>
            <a:off x="2154762" y="11772022"/>
            <a:ext cx="13126095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it-IT" altLang="zh-CN" sz="3600" b="1" dirty="0"/>
              <a:t>[Albericio et al., ISCA 2016]</a:t>
            </a:r>
            <a:endParaRPr lang="en-US" altLang="zh-CN" sz="3600" b="1" dirty="0"/>
          </a:p>
        </p:txBody>
      </p:sp>
      <p:sp>
        <p:nvSpPr>
          <p:cNvPr id="15" name="Shape 338">
            <a:extLst>
              <a:ext uri="{FF2B5EF4-FFF2-40B4-BE49-F238E27FC236}">
                <a16:creationId xmlns:a16="http://schemas.microsoft.com/office/drawing/2014/main" id="{DD7B95F0-3682-41E4-B7EF-A3AA09ED10B7}"/>
              </a:ext>
            </a:extLst>
          </p:cNvPr>
          <p:cNvSpPr txBox="1"/>
          <p:nvPr/>
        </p:nvSpPr>
        <p:spPr>
          <a:xfrm>
            <a:off x="14537459" y="11702067"/>
            <a:ext cx="9581857" cy="791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4000" b="1" dirty="0"/>
              <a:t>[</a:t>
            </a:r>
            <a:r>
              <a:rPr lang="en-US" altLang="zh-CN" sz="4000" b="1" dirty="0" err="1"/>
              <a:t>Reagen</a:t>
            </a:r>
            <a:r>
              <a:rPr lang="en-US" altLang="zh-CN" sz="4000" b="1" dirty="0"/>
              <a:t> et al., ISCA 2016]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55D61-A56D-4596-8A3B-AF3A8986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2" y="1866016"/>
            <a:ext cx="12468225" cy="974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45C3B3-4BA6-4E09-B5F4-4D1CEB46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957" y="1836055"/>
            <a:ext cx="11070359" cy="97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28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344"/>
          <p:cNvSpPr txBox="1"/>
          <p:nvPr/>
        </p:nvSpPr>
        <p:spPr>
          <a:xfrm>
            <a:off x="1066192" y="2213431"/>
            <a:ext cx="184722" cy="116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algn="l" defTabSz="1828800">
              <a:defRPr sz="6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388BDF"/>
              </a:solidFill>
            </a:endParaRPr>
          </a:p>
        </p:txBody>
      </p:sp>
      <p:sp>
        <p:nvSpPr>
          <p:cNvPr id="4" name="Shape 338">
            <a:extLst>
              <a:ext uri="{FF2B5EF4-FFF2-40B4-BE49-F238E27FC236}">
                <a16:creationId xmlns:a16="http://schemas.microsoft.com/office/drawing/2014/main" id="{742C2AA7-0AB2-472E-8B7F-801A799DFAD8}"/>
              </a:ext>
            </a:extLst>
          </p:cNvPr>
          <p:cNvSpPr txBox="1"/>
          <p:nvPr/>
        </p:nvSpPr>
        <p:spPr>
          <a:xfrm>
            <a:off x="0" y="466047"/>
            <a:ext cx="1583508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b="1" dirty="0"/>
              <a:t>2.1 Floating point to Fixed point </a:t>
            </a:r>
            <a:endParaRPr lang="en-US" altLang="zh-CN" b="1" i="1" dirty="0"/>
          </a:p>
        </p:txBody>
      </p:sp>
      <p:sp>
        <p:nvSpPr>
          <p:cNvPr id="14" name="Shape 338">
            <a:extLst>
              <a:ext uri="{FF2B5EF4-FFF2-40B4-BE49-F238E27FC236}">
                <a16:creationId xmlns:a16="http://schemas.microsoft.com/office/drawing/2014/main" id="{90903376-665E-488C-A3DA-F84A82B8C19E}"/>
              </a:ext>
            </a:extLst>
          </p:cNvPr>
          <p:cNvSpPr txBox="1"/>
          <p:nvPr/>
        </p:nvSpPr>
        <p:spPr>
          <a:xfrm>
            <a:off x="0" y="12815119"/>
            <a:ext cx="14169572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Top-1 accuracy on ImageNet(</a:t>
            </a:r>
            <a:r>
              <a:rPr lang="en-US" altLang="zh-CN" sz="3600" b="1" dirty="0" err="1"/>
              <a:t>CaffeNet</a:t>
            </a:r>
            <a:r>
              <a:rPr lang="en-US" altLang="zh-CN" sz="3600" b="1" dirty="0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9A994-1BC8-4ECC-B32A-97C6EE7B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7" y="1768229"/>
            <a:ext cx="13463740" cy="2059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87923F-E34A-4EA2-9C06-B029907F3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650" y="2798201"/>
            <a:ext cx="5945579" cy="32250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EFD475-2813-4BCB-8297-35DA01AF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7" y="4843186"/>
            <a:ext cx="13463740" cy="3107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7B75FF-F41C-4680-9BFA-FDD932171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08" y="8775973"/>
            <a:ext cx="9051636" cy="39527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5558B0-CC63-4EB5-8292-0BB3D52BD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839" y="8775973"/>
            <a:ext cx="14469197" cy="3934916"/>
          </a:xfrm>
          <a:prstGeom prst="rect">
            <a:avLst/>
          </a:prstGeom>
        </p:spPr>
      </p:pic>
      <p:sp>
        <p:nvSpPr>
          <p:cNvPr id="12" name="Shape 338">
            <a:extLst>
              <a:ext uri="{FF2B5EF4-FFF2-40B4-BE49-F238E27FC236}">
                <a16:creationId xmlns:a16="http://schemas.microsoft.com/office/drawing/2014/main" id="{8E8033BA-5AC8-4FF4-84D7-5F05208502EC}"/>
              </a:ext>
            </a:extLst>
          </p:cNvPr>
          <p:cNvSpPr txBox="1"/>
          <p:nvPr/>
        </p:nvSpPr>
        <p:spPr>
          <a:xfrm>
            <a:off x="5032829" y="3860633"/>
            <a:ext cx="4532086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Floating Point </a:t>
            </a:r>
          </a:p>
        </p:txBody>
      </p:sp>
      <p:sp>
        <p:nvSpPr>
          <p:cNvPr id="13" name="Shape 338">
            <a:extLst>
              <a:ext uri="{FF2B5EF4-FFF2-40B4-BE49-F238E27FC236}">
                <a16:creationId xmlns:a16="http://schemas.microsoft.com/office/drawing/2014/main" id="{CCB11116-62D4-4F98-A553-EB639170157A}"/>
              </a:ext>
            </a:extLst>
          </p:cNvPr>
          <p:cNvSpPr txBox="1"/>
          <p:nvPr/>
        </p:nvSpPr>
        <p:spPr>
          <a:xfrm>
            <a:off x="11727543" y="12737378"/>
            <a:ext cx="14169572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3600" b="1" dirty="0"/>
              <a:t>w/o fine-tune</a:t>
            </a:r>
          </a:p>
        </p:txBody>
      </p:sp>
      <p:sp>
        <p:nvSpPr>
          <p:cNvPr id="16" name="Shape 338">
            <a:extLst>
              <a:ext uri="{FF2B5EF4-FFF2-40B4-BE49-F238E27FC236}">
                <a16:creationId xmlns:a16="http://schemas.microsoft.com/office/drawing/2014/main" id="{E75F86E6-AF49-462A-9EDE-144EA888B314}"/>
              </a:ext>
            </a:extLst>
          </p:cNvPr>
          <p:cNvSpPr txBox="1"/>
          <p:nvPr/>
        </p:nvSpPr>
        <p:spPr>
          <a:xfrm>
            <a:off x="17379043" y="6049782"/>
            <a:ext cx="3884386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Fixed Point </a:t>
            </a:r>
          </a:p>
        </p:txBody>
      </p:sp>
      <p:sp>
        <p:nvSpPr>
          <p:cNvPr id="17" name="Shape 338">
            <a:extLst>
              <a:ext uri="{FF2B5EF4-FFF2-40B4-BE49-F238E27FC236}">
                <a16:creationId xmlns:a16="http://schemas.microsoft.com/office/drawing/2014/main" id="{40DEFAE3-5739-4749-A4A5-49335C2204D2}"/>
              </a:ext>
            </a:extLst>
          </p:cNvPr>
          <p:cNvSpPr txBox="1"/>
          <p:nvPr/>
        </p:nvSpPr>
        <p:spPr>
          <a:xfrm>
            <a:off x="4722384" y="7950203"/>
            <a:ext cx="7469616" cy="72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5400" spc="65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3600" b="1" dirty="0"/>
              <a:t>Dynamic Fixed Point </a:t>
            </a:r>
          </a:p>
        </p:txBody>
      </p:sp>
    </p:spTree>
    <p:extLst>
      <p:ext uri="{BB962C8B-B14F-4D97-AF65-F5344CB8AC3E}">
        <p14:creationId xmlns:p14="http://schemas.microsoft.com/office/powerpoint/2010/main" val="19792124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menta2">
  <a:themeElements>
    <a:clrScheme name="momenta2">
      <a:dk1>
        <a:srgbClr val="53585F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omenta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menta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menta2">
  <a:themeElements>
    <a:clrScheme name="momenta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omenta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menta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82152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6355</TotalTime>
  <Words>725</Words>
  <Application>Microsoft Office PowerPoint</Application>
  <PresentationFormat>自定义</PresentationFormat>
  <Paragraphs>152</Paragraphs>
  <Slides>24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momenta2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</dc:title>
  <dc:creator>admin</dc:creator>
  <cp:lastModifiedBy>未知用户</cp:lastModifiedBy>
  <cp:revision>89</cp:revision>
  <dcterms:modified xsi:type="dcterms:W3CDTF">2019-07-16T14:21:00Z</dcterms:modified>
</cp:coreProperties>
</file>